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08" r:id="rId1"/>
  </p:sldMasterIdLst>
  <p:notesMasterIdLst>
    <p:notesMasterId r:id="rId27"/>
  </p:notesMasterIdLst>
  <p:sldIdLst>
    <p:sldId id="256" r:id="rId2"/>
    <p:sldId id="279" r:id="rId3"/>
    <p:sldId id="281" r:id="rId4"/>
    <p:sldId id="287" r:id="rId5"/>
    <p:sldId id="290" r:id="rId6"/>
    <p:sldId id="313" r:id="rId7"/>
    <p:sldId id="283" r:id="rId8"/>
    <p:sldId id="294" r:id="rId9"/>
    <p:sldId id="291" r:id="rId10"/>
    <p:sldId id="309" r:id="rId11"/>
    <p:sldId id="258" r:id="rId12"/>
    <p:sldId id="265" r:id="rId13"/>
    <p:sldId id="285" r:id="rId14"/>
    <p:sldId id="259" r:id="rId15"/>
    <p:sldId id="306" r:id="rId16"/>
    <p:sldId id="307" r:id="rId17"/>
    <p:sldId id="305" r:id="rId18"/>
    <p:sldId id="308" r:id="rId19"/>
    <p:sldId id="300" r:id="rId20"/>
    <p:sldId id="286" r:id="rId21"/>
    <p:sldId id="276" r:id="rId22"/>
    <p:sldId id="275" r:id="rId23"/>
    <p:sldId id="311" r:id="rId24"/>
    <p:sldId id="310" r:id="rId25"/>
    <p:sldId id="30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AF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F1EC9D-6D32-654D-99BD-5661D9D767C3}" v="3428" dt="2024-11-27T21:38:23.354"/>
    <p1510:client id="{78D4E66A-5FD4-484A-B330-0BCC7248C322}" v="1430" dt="2024-11-27T21:15:54.7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81"/>
  </p:normalViewPr>
  <p:slideViewPr>
    <p:cSldViewPr snapToGrid="0">
      <p:cViewPr varScale="1">
        <p:scale>
          <a:sx n="116" d="100"/>
          <a:sy n="116" d="100"/>
        </p:scale>
        <p:origin x="2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57D239-A5FD-4E7B-A7F7-7EFF2687CEE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99E2986-130A-462A-9770-3322A568833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/>
            <a:t>Project Overview</a:t>
          </a:r>
        </a:p>
      </dgm:t>
    </dgm:pt>
    <dgm:pt modelId="{E3D2CA6C-99EC-485B-BF3B-9F331D25B03C}" type="parTrans" cxnId="{66ADDB47-CC70-4614-A50C-B66321EA5F8E}">
      <dgm:prSet/>
      <dgm:spPr/>
      <dgm:t>
        <a:bodyPr/>
        <a:lstStyle/>
        <a:p>
          <a:endParaRPr lang="en-US"/>
        </a:p>
      </dgm:t>
    </dgm:pt>
    <dgm:pt modelId="{7FF6622F-4D12-4E18-B2D6-BE3D7062F2F3}" type="sibTrans" cxnId="{66ADDB47-CC70-4614-A50C-B66321EA5F8E}">
      <dgm:prSet/>
      <dgm:spPr/>
      <dgm:t>
        <a:bodyPr/>
        <a:lstStyle/>
        <a:p>
          <a:endParaRPr lang="en-US"/>
        </a:p>
      </dgm:t>
    </dgm:pt>
    <dgm:pt modelId="{0D9C3726-6B93-4C1E-82A4-12DBB1D7C3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/>
            <a:t>Data Analysis</a:t>
          </a:r>
        </a:p>
      </dgm:t>
    </dgm:pt>
    <dgm:pt modelId="{3FB83B0D-5598-4A1C-846F-AD5F84DA1ACE}" type="parTrans" cxnId="{811E7AFB-094F-4F86-9546-7957E08BFF61}">
      <dgm:prSet/>
      <dgm:spPr/>
      <dgm:t>
        <a:bodyPr/>
        <a:lstStyle/>
        <a:p>
          <a:endParaRPr lang="en-US"/>
        </a:p>
      </dgm:t>
    </dgm:pt>
    <dgm:pt modelId="{45461C0F-1AE5-4819-83C1-A5CBA33FDA69}" type="sibTrans" cxnId="{811E7AFB-094F-4F86-9546-7957E08BFF61}">
      <dgm:prSet/>
      <dgm:spPr/>
      <dgm:t>
        <a:bodyPr/>
        <a:lstStyle/>
        <a:p>
          <a:endParaRPr lang="en-US"/>
        </a:p>
      </dgm:t>
    </dgm:pt>
    <dgm:pt modelId="{F97DC43A-0756-4810-B8F9-5B1B9A4436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/>
            <a:t>Machine Learning </a:t>
          </a:r>
          <a:r>
            <a:rPr lang="en-US" noProof="0">
              <a:latin typeface="Gill Sans MT" panose="020B0502020104020203"/>
            </a:rPr>
            <a:t>Models</a:t>
          </a:r>
          <a:endParaRPr lang="en-US" noProof="0"/>
        </a:p>
      </dgm:t>
    </dgm:pt>
    <dgm:pt modelId="{EA02072E-9A61-4CA5-A533-C5D95198DADF}" type="parTrans" cxnId="{2CBEA89F-3A0D-444B-BD63-F74D1ED716D8}">
      <dgm:prSet/>
      <dgm:spPr/>
      <dgm:t>
        <a:bodyPr/>
        <a:lstStyle/>
        <a:p>
          <a:endParaRPr lang="en-US"/>
        </a:p>
      </dgm:t>
    </dgm:pt>
    <dgm:pt modelId="{3BC1FC5D-2B46-441D-BA86-89A32B951319}" type="sibTrans" cxnId="{2CBEA89F-3A0D-444B-BD63-F74D1ED716D8}">
      <dgm:prSet/>
      <dgm:spPr/>
      <dgm:t>
        <a:bodyPr/>
        <a:lstStyle/>
        <a:p>
          <a:endParaRPr lang="en-US"/>
        </a:p>
      </dgm:t>
    </dgm:pt>
    <dgm:pt modelId="{2A49C990-DF64-4385-8B1F-AA150A266E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/>
            <a:t>Results Analysis </a:t>
          </a:r>
        </a:p>
      </dgm:t>
    </dgm:pt>
    <dgm:pt modelId="{1CEB4CCD-B87C-4F71-9C33-C66D169EA279}" type="parTrans" cxnId="{61B5DA6E-A364-45F4-809C-A6A53352CE2A}">
      <dgm:prSet/>
      <dgm:spPr/>
      <dgm:t>
        <a:bodyPr/>
        <a:lstStyle/>
        <a:p>
          <a:endParaRPr lang="en-US"/>
        </a:p>
      </dgm:t>
    </dgm:pt>
    <dgm:pt modelId="{6BE25A1C-CCFE-4071-B5F2-45EAF8D133E3}" type="sibTrans" cxnId="{61B5DA6E-A364-45F4-809C-A6A53352CE2A}">
      <dgm:prSet/>
      <dgm:spPr/>
      <dgm:t>
        <a:bodyPr/>
        <a:lstStyle/>
        <a:p>
          <a:endParaRPr lang="en-US"/>
        </a:p>
      </dgm:t>
    </dgm:pt>
    <dgm:pt modelId="{5D383D50-CCE0-455F-BFD4-41D50985B3F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/>
            <a:t>Conclusions</a:t>
          </a:r>
        </a:p>
      </dgm:t>
    </dgm:pt>
    <dgm:pt modelId="{6E69C222-5A1E-4EDA-AC8B-8FEAE9CE8195}" type="parTrans" cxnId="{2A1817A5-1F2C-4589-9D5F-FAD14CE37838}">
      <dgm:prSet/>
      <dgm:spPr/>
      <dgm:t>
        <a:bodyPr/>
        <a:lstStyle/>
        <a:p>
          <a:endParaRPr lang="en-US"/>
        </a:p>
      </dgm:t>
    </dgm:pt>
    <dgm:pt modelId="{6484B251-F990-4E96-9DA0-41811F8C708C}" type="sibTrans" cxnId="{2A1817A5-1F2C-4589-9D5F-FAD14CE37838}">
      <dgm:prSet/>
      <dgm:spPr/>
      <dgm:t>
        <a:bodyPr/>
        <a:lstStyle/>
        <a:p>
          <a:endParaRPr lang="en-US"/>
        </a:p>
      </dgm:t>
    </dgm:pt>
    <dgm:pt modelId="{EBB4E0FA-409D-45AF-9B2F-E62AB78104A3}" type="pres">
      <dgm:prSet presAssocID="{8B57D239-A5FD-4E7B-A7F7-7EFF2687CEEA}" presName="root" presStyleCnt="0">
        <dgm:presLayoutVars>
          <dgm:dir/>
          <dgm:resizeHandles val="exact"/>
        </dgm:presLayoutVars>
      </dgm:prSet>
      <dgm:spPr/>
    </dgm:pt>
    <dgm:pt modelId="{2C51A218-06F4-4FAA-971A-F2DE8AFDF283}" type="pres">
      <dgm:prSet presAssocID="{399E2986-130A-462A-9770-3322A5688335}" presName="compNode" presStyleCnt="0"/>
      <dgm:spPr/>
    </dgm:pt>
    <dgm:pt modelId="{01F72AC4-AB9D-4BA5-98C7-DBA78C159CCE}" type="pres">
      <dgm:prSet presAssocID="{399E2986-130A-462A-9770-3322A5688335}" presName="bgRect" presStyleLbl="bgShp" presStyleIdx="0" presStyleCnt="5"/>
      <dgm:spPr/>
    </dgm:pt>
    <dgm:pt modelId="{1009EE74-34B6-483A-84C7-3B6504C67646}" type="pres">
      <dgm:prSet presAssocID="{399E2986-130A-462A-9770-3322A568833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 Team Project"/>
        </a:ext>
      </dgm:extLst>
    </dgm:pt>
    <dgm:pt modelId="{C5ECE947-75D7-45A9-8E8F-E62D3936AC7A}" type="pres">
      <dgm:prSet presAssocID="{399E2986-130A-462A-9770-3322A5688335}" presName="spaceRect" presStyleCnt="0"/>
      <dgm:spPr/>
    </dgm:pt>
    <dgm:pt modelId="{12F0B3CA-81C4-40AA-8A17-EC466F3016CF}" type="pres">
      <dgm:prSet presAssocID="{399E2986-130A-462A-9770-3322A5688335}" presName="parTx" presStyleLbl="revTx" presStyleIdx="0" presStyleCnt="5">
        <dgm:presLayoutVars>
          <dgm:chMax val="0"/>
          <dgm:chPref val="0"/>
        </dgm:presLayoutVars>
      </dgm:prSet>
      <dgm:spPr/>
    </dgm:pt>
    <dgm:pt modelId="{731D2122-8B54-421F-AA4E-AC7D7EB97774}" type="pres">
      <dgm:prSet presAssocID="{7FF6622F-4D12-4E18-B2D6-BE3D7062F2F3}" presName="sibTrans" presStyleCnt="0"/>
      <dgm:spPr/>
    </dgm:pt>
    <dgm:pt modelId="{879467F4-0304-4731-878E-4019E6E75077}" type="pres">
      <dgm:prSet presAssocID="{0D9C3726-6B93-4C1E-82A4-12DBB1D7C3ED}" presName="compNode" presStyleCnt="0"/>
      <dgm:spPr/>
    </dgm:pt>
    <dgm:pt modelId="{4BFA7ABB-EFA8-4EFC-855A-8ACA5BEAD784}" type="pres">
      <dgm:prSet presAssocID="{0D9C3726-6B93-4C1E-82A4-12DBB1D7C3ED}" presName="bgRect" presStyleLbl="bgShp" presStyleIdx="1" presStyleCnt="5"/>
      <dgm:spPr/>
    </dgm:pt>
    <dgm:pt modelId="{CD7E87A6-D3E7-4844-BF5A-ECE396D70F54}" type="pres">
      <dgm:prSet presAssocID="{0D9C3726-6B93-4C1E-82A4-12DBB1D7C3E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gnostic"/>
        </a:ext>
      </dgm:extLst>
    </dgm:pt>
    <dgm:pt modelId="{65A27418-DA4E-4ED2-9437-5665FDA28719}" type="pres">
      <dgm:prSet presAssocID="{0D9C3726-6B93-4C1E-82A4-12DBB1D7C3ED}" presName="spaceRect" presStyleCnt="0"/>
      <dgm:spPr/>
    </dgm:pt>
    <dgm:pt modelId="{1091F519-7F63-4764-879B-06D25DD0F180}" type="pres">
      <dgm:prSet presAssocID="{0D9C3726-6B93-4C1E-82A4-12DBB1D7C3ED}" presName="parTx" presStyleLbl="revTx" presStyleIdx="1" presStyleCnt="5">
        <dgm:presLayoutVars>
          <dgm:chMax val="0"/>
          <dgm:chPref val="0"/>
        </dgm:presLayoutVars>
      </dgm:prSet>
      <dgm:spPr/>
    </dgm:pt>
    <dgm:pt modelId="{77A1C001-6997-446A-B4A4-B55724115DEF}" type="pres">
      <dgm:prSet presAssocID="{45461C0F-1AE5-4819-83C1-A5CBA33FDA69}" presName="sibTrans" presStyleCnt="0"/>
      <dgm:spPr/>
    </dgm:pt>
    <dgm:pt modelId="{2DD60C4C-6518-480D-A0D6-EC41E51F3E89}" type="pres">
      <dgm:prSet presAssocID="{F97DC43A-0756-4810-B8F9-5B1B9A44361F}" presName="compNode" presStyleCnt="0"/>
      <dgm:spPr/>
    </dgm:pt>
    <dgm:pt modelId="{6933BF3C-1216-4C38-84AF-BB8243C39945}" type="pres">
      <dgm:prSet presAssocID="{F97DC43A-0756-4810-B8F9-5B1B9A44361F}" presName="bgRect" presStyleLbl="bgShp" presStyleIdx="2" presStyleCnt="5"/>
      <dgm:spPr/>
    </dgm:pt>
    <dgm:pt modelId="{057CADB0-741A-4D86-B1DE-F8A63F7D33F1}" type="pres">
      <dgm:prSet presAssocID="{F97DC43A-0756-4810-B8F9-5B1B9A44361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ducation"/>
        </a:ext>
      </dgm:extLst>
    </dgm:pt>
    <dgm:pt modelId="{2C7FF4E7-44A3-4D05-857D-5D308D2B6E9C}" type="pres">
      <dgm:prSet presAssocID="{F97DC43A-0756-4810-B8F9-5B1B9A44361F}" presName="spaceRect" presStyleCnt="0"/>
      <dgm:spPr/>
    </dgm:pt>
    <dgm:pt modelId="{5E25B9E1-F41E-47AD-AF12-09A5BA2EC3F8}" type="pres">
      <dgm:prSet presAssocID="{F97DC43A-0756-4810-B8F9-5B1B9A44361F}" presName="parTx" presStyleLbl="revTx" presStyleIdx="2" presStyleCnt="5">
        <dgm:presLayoutVars>
          <dgm:chMax val="0"/>
          <dgm:chPref val="0"/>
        </dgm:presLayoutVars>
      </dgm:prSet>
      <dgm:spPr/>
    </dgm:pt>
    <dgm:pt modelId="{7952D4A0-AA33-4DB6-BF65-009F83857AC1}" type="pres">
      <dgm:prSet presAssocID="{3BC1FC5D-2B46-441D-BA86-89A32B951319}" presName="sibTrans" presStyleCnt="0"/>
      <dgm:spPr/>
    </dgm:pt>
    <dgm:pt modelId="{B4FE2B66-3C2F-438C-8CB4-199C4F58B6BF}" type="pres">
      <dgm:prSet presAssocID="{2A49C990-DF64-4385-8B1F-AA150A266E4B}" presName="compNode" presStyleCnt="0"/>
      <dgm:spPr/>
    </dgm:pt>
    <dgm:pt modelId="{82B18E29-68F1-4DC3-A279-A45E376D997B}" type="pres">
      <dgm:prSet presAssocID="{2A49C990-DF64-4385-8B1F-AA150A266E4B}" presName="bgRect" presStyleLbl="bgShp" presStyleIdx="3" presStyleCnt="5"/>
      <dgm:spPr/>
    </dgm:pt>
    <dgm:pt modelId="{D07FF9F6-8AA9-44E5-85A1-84044BE9195E}" type="pres">
      <dgm:prSet presAssocID="{2A49C990-DF64-4385-8B1F-AA150A266E4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4019986D-2654-41F9-8751-696A8480AB4D}" type="pres">
      <dgm:prSet presAssocID="{2A49C990-DF64-4385-8B1F-AA150A266E4B}" presName="spaceRect" presStyleCnt="0"/>
      <dgm:spPr/>
    </dgm:pt>
    <dgm:pt modelId="{D8CBD838-C00D-49E1-B1A8-E4F48076A36B}" type="pres">
      <dgm:prSet presAssocID="{2A49C990-DF64-4385-8B1F-AA150A266E4B}" presName="parTx" presStyleLbl="revTx" presStyleIdx="3" presStyleCnt="5">
        <dgm:presLayoutVars>
          <dgm:chMax val="0"/>
          <dgm:chPref val="0"/>
        </dgm:presLayoutVars>
      </dgm:prSet>
      <dgm:spPr/>
    </dgm:pt>
    <dgm:pt modelId="{9BB977CD-A91D-44F0-A9A8-B842ADA1B6ED}" type="pres">
      <dgm:prSet presAssocID="{6BE25A1C-CCFE-4071-B5F2-45EAF8D133E3}" presName="sibTrans" presStyleCnt="0"/>
      <dgm:spPr/>
    </dgm:pt>
    <dgm:pt modelId="{FA208F3B-1054-4817-ACB2-E13C8C566FAE}" type="pres">
      <dgm:prSet presAssocID="{5D383D50-CCE0-455F-BFD4-41D50985B3F7}" presName="compNode" presStyleCnt="0"/>
      <dgm:spPr/>
    </dgm:pt>
    <dgm:pt modelId="{4DD9EE7B-7615-4370-8EF4-29DA3DB4BEA8}" type="pres">
      <dgm:prSet presAssocID="{5D383D50-CCE0-455F-BFD4-41D50985B3F7}" presName="bgRect" presStyleLbl="bgShp" presStyleIdx="4" presStyleCnt="5"/>
      <dgm:spPr/>
    </dgm:pt>
    <dgm:pt modelId="{A66221C7-31C5-4498-BBBD-C0D550F4814D}" type="pres">
      <dgm:prSet presAssocID="{5D383D50-CCE0-455F-BFD4-41D50985B3F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munications"/>
        </a:ext>
      </dgm:extLst>
    </dgm:pt>
    <dgm:pt modelId="{39D44B3F-99F0-42C7-A3D4-A75DD7E07115}" type="pres">
      <dgm:prSet presAssocID="{5D383D50-CCE0-455F-BFD4-41D50985B3F7}" presName="spaceRect" presStyleCnt="0"/>
      <dgm:spPr/>
    </dgm:pt>
    <dgm:pt modelId="{EE03950C-99FE-4F91-8AC2-C4F32A86B2A5}" type="pres">
      <dgm:prSet presAssocID="{5D383D50-CCE0-455F-BFD4-41D50985B3F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4D91C1D-88DB-4C99-A40F-CFC6B54506A6}" type="presOf" srcId="{5D383D50-CCE0-455F-BFD4-41D50985B3F7}" destId="{EE03950C-99FE-4F91-8AC2-C4F32A86B2A5}" srcOrd="0" destOrd="0" presId="urn:microsoft.com/office/officeart/2018/2/layout/IconVerticalSolidList"/>
    <dgm:cxn modelId="{354FE126-A18C-4F52-BB2B-19772D0391CD}" type="presOf" srcId="{2A49C990-DF64-4385-8B1F-AA150A266E4B}" destId="{D8CBD838-C00D-49E1-B1A8-E4F48076A36B}" srcOrd="0" destOrd="0" presId="urn:microsoft.com/office/officeart/2018/2/layout/IconVerticalSolidList"/>
    <dgm:cxn modelId="{3A174E3B-3CC8-4475-A0CF-9FE821F26D55}" type="presOf" srcId="{399E2986-130A-462A-9770-3322A5688335}" destId="{12F0B3CA-81C4-40AA-8A17-EC466F3016CF}" srcOrd="0" destOrd="0" presId="urn:microsoft.com/office/officeart/2018/2/layout/IconVerticalSolidList"/>
    <dgm:cxn modelId="{66ADDB47-CC70-4614-A50C-B66321EA5F8E}" srcId="{8B57D239-A5FD-4E7B-A7F7-7EFF2687CEEA}" destId="{399E2986-130A-462A-9770-3322A5688335}" srcOrd="0" destOrd="0" parTransId="{E3D2CA6C-99EC-485B-BF3B-9F331D25B03C}" sibTransId="{7FF6622F-4D12-4E18-B2D6-BE3D7062F2F3}"/>
    <dgm:cxn modelId="{61B5DA6E-A364-45F4-809C-A6A53352CE2A}" srcId="{8B57D239-A5FD-4E7B-A7F7-7EFF2687CEEA}" destId="{2A49C990-DF64-4385-8B1F-AA150A266E4B}" srcOrd="3" destOrd="0" parTransId="{1CEB4CCD-B87C-4F71-9C33-C66D169EA279}" sibTransId="{6BE25A1C-CCFE-4071-B5F2-45EAF8D133E3}"/>
    <dgm:cxn modelId="{B60FF29E-C2E8-4925-A683-0B343D9010DB}" type="presOf" srcId="{F97DC43A-0756-4810-B8F9-5B1B9A44361F}" destId="{5E25B9E1-F41E-47AD-AF12-09A5BA2EC3F8}" srcOrd="0" destOrd="0" presId="urn:microsoft.com/office/officeart/2018/2/layout/IconVerticalSolidList"/>
    <dgm:cxn modelId="{2CBEA89F-3A0D-444B-BD63-F74D1ED716D8}" srcId="{8B57D239-A5FD-4E7B-A7F7-7EFF2687CEEA}" destId="{F97DC43A-0756-4810-B8F9-5B1B9A44361F}" srcOrd="2" destOrd="0" parTransId="{EA02072E-9A61-4CA5-A533-C5D95198DADF}" sibTransId="{3BC1FC5D-2B46-441D-BA86-89A32B951319}"/>
    <dgm:cxn modelId="{2A1817A5-1F2C-4589-9D5F-FAD14CE37838}" srcId="{8B57D239-A5FD-4E7B-A7F7-7EFF2687CEEA}" destId="{5D383D50-CCE0-455F-BFD4-41D50985B3F7}" srcOrd="4" destOrd="0" parTransId="{6E69C222-5A1E-4EDA-AC8B-8FEAE9CE8195}" sibTransId="{6484B251-F990-4E96-9DA0-41811F8C708C}"/>
    <dgm:cxn modelId="{E1A459AB-2DEF-4102-9498-29B7DBCB464E}" type="presOf" srcId="{8B57D239-A5FD-4E7B-A7F7-7EFF2687CEEA}" destId="{EBB4E0FA-409D-45AF-9B2F-E62AB78104A3}" srcOrd="0" destOrd="0" presId="urn:microsoft.com/office/officeart/2018/2/layout/IconVerticalSolidList"/>
    <dgm:cxn modelId="{F944B3F4-8079-4741-8ACD-F95BA110695D}" type="presOf" srcId="{0D9C3726-6B93-4C1E-82A4-12DBB1D7C3ED}" destId="{1091F519-7F63-4764-879B-06D25DD0F180}" srcOrd="0" destOrd="0" presId="urn:microsoft.com/office/officeart/2018/2/layout/IconVerticalSolidList"/>
    <dgm:cxn modelId="{811E7AFB-094F-4F86-9546-7957E08BFF61}" srcId="{8B57D239-A5FD-4E7B-A7F7-7EFF2687CEEA}" destId="{0D9C3726-6B93-4C1E-82A4-12DBB1D7C3ED}" srcOrd="1" destOrd="0" parTransId="{3FB83B0D-5598-4A1C-846F-AD5F84DA1ACE}" sibTransId="{45461C0F-1AE5-4819-83C1-A5CBA33FDA69}"/>
    <dgm:cxn modelId="{F4DD52D6-6A2F-483B-A709-6F8F2F014858}" type="presParOf" srcId="{EBB4E0FA-409D-45AF-9B2F-E62AB78104A3}" destId="{2C51A218-06F4-4FAA-971A-F2DE8AFDF283}" srcOrd="0" destOrd="0" presId="urn:microsoft.com/office/officeart/2018/2/layout/IconVerticalSolidList"/>
    <dgm:cxn modelId="{B1335D24-0252-493B-A7DD-90C7DB7EE26D}" type="presParOf" srcId="{2C51A218-06F4-4FAA-971A-F2DE8AFDF283}" destId="{01F72AC4-AB9D-4BA5-98C7-DBA78C159CCE}" srcOrd="0" destOrd="0" presId="urn:microsoft.com/office/officeart/2018/2/layout/IconVerticalSolidList"/>
    <dgm:cxn modelId="{05C0660A-3D49-480D-A118-430CF1A63475}" type="presParOf" srcId="{2C51A218-06F4-4FAA-971A-F2DE8AFDF283}" destId="{1009EE74-34B6-483A-84C7-3B6504C67646}" srcOrd="1" destOrd="0" presId="urn:microsoft.com/office/officeart/2018/2/layout/IconVerticalSolidList"/>
    <dgm:cxn modelId="{C96AF5EB-BACA-4459-9F19-E45A6E98BAF1}" type="presParOf" srcId="{2C51A218-06F4-4FAA-971A-F2DE8AFDF283}" destId="{C5ECE947-75D7-45A9-8E8F-E62D3936AC7A}" srcOrd="2" destOrd="0" presId="urn:microsoft.com/office/officeart/2018/2/layout/IconVerticalSolidList"/>
    <dgm:cxn modelId="{5CEBE0D6-B475-438B-BF48-C191BC7FE9CC}" type="presParOf" srcId="{2C51A218-06F4-4FAA-971A-F2DE8AFDF283}" destId="{12F0B3CA-81C4-40AA-8A17-EC466F3016CF}" srcOrd="3" destOrd="0" presId="urn:microsoft.com/office/officeart/2018/2/layout/IconVerticalSolidList"/>
    <dgm:cxn modelId="{CBF246E5-8AEF-495D-A4ED-B313237669CC}" type="presParOf" srcId="{EBB4E0FA-409D-45AF-9B2F-E62AB78104A3}" destId="{731D2122-8B54-421F-AA4E-AC7D7EB97774}" srcOrd="1" destOrd="0" presId="urn:microsoft.com/office/officeart/2018/2/layout/IconVerticalSolidList"/>
    <dgm:cxn modelId="{699377D6-7953-4541-931D-1A59E8172A22}" type="presParOf" srcId="{EBB4E0FA-409D-45AF-9B2F-E62AB78104A3}" destId="{879467F4-0304-4731-878E-4019E6E75077}" srcOrd="2" destOrd="0" presId="urn:microsoft.com/office/officeart/2018/2/layout/IconVerticalSolidList"/>
    <dgm:cxn modelId="{D71ADB23-0653-46ED-AB1E-628887FDB8BD}" type="presParOf" srcId="{879467F4-0304-4731-878E-4019E6E75077}" destId="{4BFA7ABB-EFA8-4EFC-855A-8ACA5BEAD784}" srcOrd="0" destOrd="0" presId="urn:microsoft.com/office/officeart/2018/2/layout/IconVerticalSolidList"/>
    <dgm:cxn modelId="{034B2C22-DBD6-4889-9574-F381E3F7AD2B}" type="presParOf" srcId="{879467F4-0304-4731-878E-4019E6E75077}" destId="{CD7E87A6-D3E7-4844-BF5A-ECE396D70F54}" srcOrd="1" destOrd="0" presId="urn:microsoft.com/office/officeart/2018/2/layout/IconVerticalSolidList"/>
    <dgm:cxn modelId="{07B64173-7F85-4C65-AEE7-4C4AF45F863A}" type="presParOf" srcId="{879467F4-0304-4731-878E-4019E6E75077}" destId="{65A27418-DA4E-4ED2-9437-5665FDA28719}" srcOrd="2" destOrd="0" presId="urn:microsoft.com/office/officeart/2018/2/layout/IconVerticalSolidList"/>
    <dgm:cxn modelId="{08172538-FD1A-4296-861F-D61031DA3771}" type="presParOf" srcId="{879467F4-0304-4731-878E-4019E6E75077}" destId="{1091F519-7F63-4764-879B-06D25DD0F180}" srcOrd="3" destOrd="0" presId="urn:microsoft.com/office/officeart/2018/2/layout/IconVerticalSolidList"/>
    <dgm:cxn modelId="{39300C40-B842-4E46-AFFC-65F8450F87DB}" type="presParOf" srcId="{EBB4E0FA-409D-45AF-9B2F-E62AB78104A3}" destId="{77A1C001-6997-446A-B4A4-B55724115DEF}" srcOrd="3" destOrd="0" presId="urn:microsoft.com/office/officeart/2018/2/layout/IconVerticalSolidList"/>
    <dgm:cxn modelId="{126D86E5-0450-4E98-96D1-17491FC6CAFD}" type="presParOf" srcId="{EBB4E0FA-409D-45AF-9B2F-E62AB78104A3}" destId="{2DD60C4C-6518-480D-A0D6-EC41E51F3E89}" srcOrd="4" destOrd="0" presId="urn:microsoft.com/office/officeart/2018/2/layout/IconVerticalSolidList"/>
    <dgm:cxn modelId="{1560B36A-D02A-4752-8112-A3259046A39A}" type="presParOf" srcId="{2DD60C4C-6518-480D-A0D6-EC41E51F3E89}" destId="{6933BF3C-1216-4C38-84AF-BB8243C39945}" srcOrd="0" destOrd="0" presId="urn:microsoft.com/office/officeart/2018/2/layout/IconVerticalSolidList"/>
    <dgm:cxn modelId="{33A1CF29-9954-4542-886F-795089A20310}" type="presParOf" srcId="{2DD60C4C-6518-480D-A0D6-EC41E51F3E89}" destId="{057CADB0-741A-4D86-B1DE-F8A63F7D33F1}" srcOrd="1" destOrd="0" presId="urn:microsoft.com/office/officeart/2018/2/layout/IconVerticalSolidList"/>
    <dgm:cxn modelId="{5421D67B-A323-4810-B322-3B9D50414934}" type="presParOf" srcId="{2DD60C4C-6518-480D-A0D6-EC41E51F3E89}" destId="{2C7FF4E7-44A3-4D05-857D-5D308D2B6E9C}" srcOrd="2" destOrd="0" presId="urn:microsoft.com/office/officeart/2018/2/layout/IconVerticalSolidList"/>
    <dgm:cxn modelId="{97414DF6-FA65-4641-9771-B23CF30CF1A6}" type="presParOf" srcId="{2DD60C4C-6518-480D-A0D6-EC41E51F3E89}" destId="{5E25B9E1-F41E-47AD-AF12-09A5BA2EC3F8}" srcOrd="3" destOrd="0" presId="urn:microsoft.com/office/officeart/2018/2/layout/IconVerticalSolidList"/>
    <dgm:cxn modelId="{05F6F0EA-C548-40AC-8C28-E5800C244FBA}" type="presParOf" srcId="{EBB4E0FA-409D-45AF-9B2F-E62AB78104A3}" destId="{7952D4A0-AA33-4DB6-BF65-009F83857AC1}" srcOrd="5" destOrd="0" presId="urn:microsoft.com/office/officeart/2018/2/layout/IconVerticalSolidList"/>
    <dgm:cxn modelId="{1793ADD5-970A-4F16-A282-6D8F46122CAB}" type="presParOf" srcId="{EBB4E0FA-409D-45AF-9B2F-E62AB78104A3}" destId="{B4FE2B66-3C2F-438C-8CB4-199C4F58B6BF}" srcOrd="6" destOrd="0" presId="urn:microsoft.com/office/officeart/2018/2/layout/IconVerticalSolidList"/>
    <dgm:cxn modelId="{36FB9F77-59DC-463C-8409-F626749F42C6}" type="presParOf" srcId="{B4FE2B66-3C2F-438C-8CB4-199C4F58B6BF}" destId="{82B18E29-68F1-4DC3-A279-A45E376D997B}" srcOrd="0" destOrd="0" presId="urn:microsoft.com/office/officeart/2018/2/layout/IconVerticalSolidList"/>
    <dgm:cxn modelId="{CD8DAB5B-5764-45AB-B4CD-4F546556DB96}" type="presParOf" srcId="{B4FE2B66-3C2F-438C-8CB4-199C4F58B6BF}" destId="{D07FF9F6-8AA9-44E5-85A1-84044BE9195E}" srcOrd="1" destOrd="0" presId="urn:microsoft.com/office/officeart/2018/2/layout/IconVerticalSolidList"/>
    <dgm:cxn modelId="{2CBE604B-4BA4-4B3C-9A38-0A4741EBA615}" type="presParOf" srcId="{B4FE2B66-3C2F-438C-8CB4-199C4F58B6BF}" destId="{4019986D-2654-41F9-8751-696A8480AB4D}" srcOrd="2" destOrd="0" presId="urn:microsoft.com/office/officeart/2018/2/layout/IconVerticalSolidList"/>
    <dgm:cxn modelId="{2690C732-1616-4019-A43C-7363B3B0E5E1}" type="presParOf" srcId="{B4FE2B66-3C2F-438C-8CB4-199C4F58B6BF}" destId="{D8CBD838-C00D-49E1-B1A8-E4F48076A36B}" srcOrd="3" destOrd="0" presId="urn:microsoft.com/office/officeart/2018/2/layout/IconVerticalSolidList"/>
    <dgm:cxn modelId="{E09E59C3-F635-4A95-872E-5AD053F7FA09}" type="presParOf" srcId="{EBB4E0FA-409D-45AF-9B2F-E62AB78104A3}" destId="{9BB977CD-A91D-44F0-A9A8-B842ADA1B6ED}" srcOrd="7" destOrd="0" presId="urn:microsoft.com/office/officeart/2018/2/layout/IconVerticalSolidList"/>
    <dgm:cxn modelId="{568D9602-4EFB-44D1-B0F9-4B74EE6A69AB}" type="presParOf" srcId="{EBB4E0FA-409D-45AF-9B2F-E62AB78104A3}" destId="{FA208F3B-1054-4817-ACB2-E13C8C566FAE}" srcOrd="8" destOrd="0" presId="urn:microsoft.com/office/officeart/2018/2/layout/IconVerticalSolidList"/>
    <dgm:cxn modelId="{3050B152-95C7-4019-8441-72E16596FDAA}" type="presParOf" srcId="{FA208F3B-1054-4817-ACB2-E13C8C566FAE}" destId="{4DD9EE7B-7615-4370-8EF4-29DA3DB4BEA8}" srcOrd="0" destOrd="0" presId="urn:microsoft.com/office/officeart/2018/2/layout/IconVerticalSolidList"/>
    <dgm:cxn modelId="{3472B7F9-4197-44C2-AC9F-6ECC94265E42}" type="presParOf" srcId="{FA208F3B-1054-4817-ACB2-E13C8C566FAE}" destId="{A66221C7-31C5-4498-BBBD-C0D550F4814D}" srcOrd="1" destOrd="0" presId="urn:microsoft.com/office/officeart/2018/2/layout/IconVerticalSolidList"/>
    <dgm:cxn modelId="{091D006E-F8D8-465C-9D61-847144439A04}" type="presParOf" srcId="{FA208F3B-1054-4817-ACB2-E13C8C566FAE}" destId="{39D44B3F-99F0-42C7-A3D4-A75DD7E07115}" srcOrd="2" destOrd="0" presId="urn:microsoft.com/office/officeart/2018/2/layout/IconVerticalSolidList"/>
    <dgm:cxn modelId="{1E1F250A-1213-41DC-B140-12376F549624}" type="presParOf" srcId="{FA208F3B-1054-4817-ACB2-E13C8C566FAE}" destId="{EE03950C-99FE-4F91-8AC2-C4F32A86B2A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F72AC4-AB9D-4BA5-98C7-DBA78C159CCE}">
      <dsp:nvSpPr>
        <dsp:cNvPr id="0" name=""/>
        <dsp:cNvSpPr/>
      </dsp:nvSpPr>
      <dsp:spPr>
        <a:xfrm>
          <a:off x="0" y="4122"/>
          <a:ext cx="6151562" cy="8781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09EE74-34B6-483A-84C7-3B6504C67646}">
      <dsp:nvSpPr>
        <dsp:cNvPr id="0" name=""/>
        <dsp:cNvSpPr/>
      </dsp:nvSpPr>
      <dsp:spPr>
        <a:xfrm>
          <a:off x="265625" y="201695"/>
          <a:ext cx="482955" cy="4829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F0B3CA-81C4-40AA-8A17-EC466F3016CF}">
      <dsp:nvSpPr>
        <dsp:cNvPr id="0" name=""/>
        <dsp:cNvSpPr/>
      </dsp:nvSpPr>
      <dsp:spPr>
        <a:xfrm>
          <a:off x="1014206" y="4122"/>
          <a:ext cx="5137356" cy="878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2" tIns="92932" rIns="92932" bIns="9293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noProof="0"/>
            <a:t>Project Overview</a:t>
          </a:r>
        </a:p>
      </dsp:txBody>
      <dsp:txXfrm>
        <a:off x="1014206" y="4122"/>
        <a:ext cx="5137356" cy="878100"/>
      </dsp:txXfrm>
    </dsp:sp>
    <dsp:sp modelId="{4BFA7ABB-EFA8-4EFC-855A-8ACA5BEAD784}">
      <dsp:nvSpPr>
        <dsp:cNvPr id="0" name=""/>
        <dsp:cNvSpPr/>
      </dsp:nvSpPr>
      <dsp:spPr>
        <a:xfrm>
          <a:off x="0" y="1101748"/>
          <a:ext cx="6151562" cy="8781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7E87A6-D3E7-4844-BF5A-ECE396D70F54}">
      <dsp:nvSpPr>
        <dsp:cNvPr id="0" name=""/>
        <dsp:cNvSpPr/>
      </dsp:nvSpPr>
      <dsp:spPr>
        <a:xfrm>
          <a:off x="265625" y="1299321"/>
          <a:ext cx="482955" cy="4829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91F519-7F63-4764-879B-06D25DD0F180}">
      <dsp:nvSpPr>
        <dsp:cNvPr id="0" name=""/>
        <dsp:cNvSpPr/>
      </dsp:nvSpPr>
      <dsp:spPr>
        <a:xfrm>
          <a:off x="1014206" y="1101748"/>
          <a:ext cx="5137356" cy="878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2" tIns="92932" rIns="92932" bIns="9293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noProof="0"/>
            <a:t>Data Analysis</a:t>
          </a:r>
        </a:p>
      </dsp:txBody>
      <dsp:txXfrm>
        <a:off x="1014206" y="1101748"/>
        <a:ext cx="5137356" cy="878100"/>
      </dsp:txXfrm>
    </dsp:sp>
    <dsp:sp modelId="{6933BF3C-1216-4C38-84AF-BB8243C39945}">
      <dsp:nvSpPr>
        <dsp:cNvPr id="0" name=""/>
        <dsp:cNvSpPr/>
      </dsp:nvSpPr>
      <dsp:spPr>
        <a:xfrm>
          <a:off x="0" y="2199374"/>
          <a:ext cx="6151562" cy="8781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7CADB0-741A-4D86-B1DE-F8A63F7D33F1}">
      <dsp:nvSpPr>
        <dsp:cNvPr id="0" name=""/>
        <dsp:cNvSpPr/>
      </dsp:nvSpPr>
      <dsp:spPr>
        <a:xfrm>
          <a:off x="265625" y="2396947"/>
          <a:ext cx="482955" cy="4829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25B9E1-F41E-47AD-AF12-09A5BA2EC3F8}">
      <dsp:nvSpPr>
        <dsp:cNvPr id="0" name=""/>
        <dsp:cNvSpPr/>
      </dsp:nvSpPr>
      <dsp:spPr>
        <a:xfrm>
          <a:off x="1014206" y="2199374"/>
          <a:ext cx="5137356" cy="878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2" tIns="92932" rIns="92932" bIns="9293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noProof="0"/>
            <a:t>Machine Learning </a:t>
          </a:r>
          <a:r>
            <a:rPr lang="en-US" sz="1900" kern="1200" noProof="0">
              <a:latin typeface="Gill Sans MT" panose="020B0502020104020203"/>
            </a:rPr>
            <a:t>Models</a:t>
          </a:r>
          <a:endParaRPr lang="en-US" sz="1900" kern="1200" noProof="0"/>
        </a:p>
      </dsp:txBody>
      <dsp:txXfrm>
        <a:off x="1014206" y="2199374"/>
        <a:ext cx="5137356" cy="878100"/>
      </dsp:txXfrm>
    </dsp:sp>
    <dsp:sp modelId="{82B18E29-68F1-4DC3-A279-A45E376D997B}">
      <dsp:nvSpPr>
        <dsp:cNvPr id="0" name=""/>
        <dsp:cNvSpPr/>
      </dsp:nvSpPr>
      <dsp:spPr>
        <a:xfrm>
          <a:off x="0" y="3297000"/>
          <a:ext cx="6151562" cy="8781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7FF9F6-8AA9-44E5-85A1-84044BE9195E}">
      <dsp:nvSpPr>
        <dsp:cNvPr id="0" name=""/>
        <dsp:cNvSpPr/>
      </dsp:nvSpPr>
      <dsp:spPr>
        <a:xfrm>
          <a:off x="265625" y="3494573"/>
          <a:ext cx="482955" cy="4829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CBD838-C00D-49E1-B1A8-E4F48076A36B}">
      <dsp:nvSpPr>
        <dsp:cNvPr id="0" name=""/>
        <dsp:cNvSpPr/>
      </dsp:nvSpPr>
      <dsp:spPr>
        <a:xfrm>
          <a:off x="1014206" y="3297000"/>
          <a:ext cx="5137356" cy="878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2" tIns="92932" rIns="92932" bIns="9293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noProof="0"/>
            <a:t>Results Analysis </a:t>
          </a:r>
        </a:p>
      </dsp:txBody>
      <dsp:txXfrm>
        <a:off x="1014206" y="3297000"/>
        <a:ext cx="5137356" cy="878100"/>
      </dsp:txXfrm>
    </dsp:sp>
    <dsp:sp modelId="{4DD9EE7B-7615-4370-8EF4-29DA3DB4BEA8}">
      <dsp:nvSpPr>
        <dsp:cNvPr id="0" name=""/>
        <dsp:cNvSpPr/>
      </dsp:nvSpPr>
      <dsp:spPr>
        <a:xfrm>
          <a:off x="0" y="4394626"/>
          <a:ext cx="6151562" cy="8781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6221C7-31C5-4498-BBBD-C0D550F4814D}">
      <dsp:nvSpPr>
        <dsp:cNvPr id="0" name=""/>
        <dsp:cNvSpPr/>
      </dsp:nvSpPr>
      <dsp:spPr>
        <a:xfrm>
          <a:off x="265625" y="4592199"/>
          <a:ext cx="482955" cy="48295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3950C-99FE-4F91-8AC2-C4F32A86B2A5}">
      <dsp:nvSpPr>
        <dsp:cNvPr id="0" name=""/>
        <dsp:cNvSpPr/>
      </dsp:nvSpPr>
      <dsp:spPr>
        <a:xfrm>
          <a:off x="1014206" y="4394626"/>
          <a:ext cx="5137356" cy="878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2" tIns="92932" rIns="92932" bIns="9293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noProof="0"/>
            <a:t>Conclusions</a:t>
          </a:r>
        </a:p>
      </dsp:txBody>
      <dsp:txXfrm>
        <a:off x="1014206" y="4394626"/>
        <a:ext cx="5137356" cy="878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833993-ADAF-0D4F-B0F6-D30214111BE3}" type="datetimeFigureOut">
              <a:rPr lang="en-PT" smtClean="0"/>
              <a:t>27/11/2024</a:t>
            </a:fld>
            <a:endParaRPr lang="en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000277-FAE1-6945-A829-F1AB883833C8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899065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49AD4-4A28-734E-A565-D943B0E7E643}" type="datetime1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707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FC369-E8EB-0A4C-B65F-C5D14EBC0832}" type="datetime1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4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48BF6-E0D8-9248-B3BF-26647FDEE564}" type="datetime1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558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6D39E-04E9-E04B-BB4A-9A055911DA2A}" type="datetime1">
              <a:rPr lang="en-US" smtClean="0"/>
              <a:t>11/27/24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361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19E80-AC67-1245-8E1F-B24847FC1505}" type="datetime1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405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3B5AD-198D-7F47-B6C6-F5C2AA2784F8}" type="datetime1">
              <a:rPr lang="en-US" smtClean="0"/>
              <a:t>11/27/24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24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07C9-2369-E748-9739-060CDFB15BB3}" type="datetime1">
              <a:rPr lang="en-US" smtClean="0"/>
              <a:t>11/27/24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861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4AC37-CC59-5A40-803A-C7F0572018DE}" type="datetime1">
              <a:rPr lang="en-US" smtClean="0"/>
              <a:t>11/27/24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061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E3182-6929-614E-8D88-B82D43716419}" type="datetime1">
              <a:rPr lang="en-US" smtClean="0"/>
              <a:t>11/27/24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79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46184-A8FC-AB42-8C7D-38CB0808E77F}" type="datetime1">
              <a:rPr lang="en-US" smtClean="0"/>
              <a:t>11/27/24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75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4BB571BA-7156-3C4F-8956-B7126A7F59D8}" type="datetime1">
              <a:rPr lang="en-US" smtClean="0"/>
              <a:t>11/27/24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76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7F8A3D1-29A6-F342-A25E-7134F473F745}" type="datetime1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63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0E7F-5ECD-B9E5-9D03-F6208CF65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036279"/>
            <a:ext cx="5925310" cy="1645920"/>
          </a:xfrm>
        </p:spPr>
        <p:txBody>
          <a:bodyPr>
            <a:normAutofit/>
          </a:bodyPr>
          <a:lstStyle/>
          <a:p>
            <a:r>
              <a:rPr lang="en-US" sz="2900" noProof="0"/>
              <a:t>Fatigue Monitoring &amp; Injury Prevention in Elite Swimmers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6D4091-5284-9296-3D26-FFD8C94773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8615" y="4002079"/>
            <a:ext cx="5242560" cy="123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noProof="0"/>
              <a:t>Hugo Veríssimo 124348</a:t>
            </a:r>
          </a:p>
          <a:p>
            <a:pPr>
              <a:lnSpc>
                <a:spcPct val="90000"/>
              </a:lnSpc>
            </a:pPr>
            <a:r>
              <a:rPr lang="en-US" noProof="0"/>
              <a:t>João Cardoso 50750</a:t>
            </a:r>
          </a:p>
          <a:p>
            <a:pPr>
              <a:lnSpc>
                <a:spcPct val="90000"/>
              </a:lnSpc>
            </a:pPr>
            <a:r>
              <a:rPr lang="en-US" noProof="0"/>
              <a:t>Foundations of Machine Learning 24/25</a:t>
            </a:r>
          </a:p>
          <a:p>
            <a:pPr>
              <a:lnSpc>
                <a:spcPct val="90000"/>
              </a:lnSpc>
            </a:pPr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86DBCD-1482-4362-8DA9-702DCA477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640080"/>
            <a:ext cx="4017265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CA7996-ABF0-4296-84E9-89C4D8949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0771" y="802767"/>
            <a:ext cx="3685032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pic>
        <p:nvPicPr>
          <p:cNvPr id="7" name="Graphic 6" descr="Water Polo player">
            <a:extLst>
              <a:ext uri="{FF2B5EF4-FFF2-40B4-BE49-F238E27FC236}">
                <a16:creationId xmlns:a16="http://schemas.microsoft.com/office/drawing/2014/main" id="{7B12D86F-129E-E0AF-819C-2F3566BAA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0811" y="1749171"/>
            <a:ext cx="3044952" cy="3044952"/>
          </a:xfrm>
          <a:prstGeom prst="rect">
            <a:avLst/>
          </a:prstGeom>
        </p:spPr>
      </p:pic>
      <p:pic>
        <p:nvPicPr>
          <p:cNvPr id="1026" name="Picture 2" descr="Ranking the Best Mens Swimmers in the World From 1-25">
            <a:extLst>
              <a:ext uri="{FF2B5EF4-FFF2-40B4-BE49-F238E27FC236}">
                <a16:creationId xmlns:a16="http://schemas.microsoft.com/office/drawing/2014/main" id="{C1BDA76C-9B89-D9D6-66CB-30AEA88C30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64" t="1517" r="22122" b="1622"/>
          <a:stretch/>
        </p:blipFill>
        <p:spPr bwMode="auto">
          <a:xfrm>
            <a:off x="7700771" y="800098"/>
            <a:ext cx="3685032" cy="493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0DE7E94-7E33-8864-8FF5-2B36FB557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10410939" y="855422"/>
            <a:ext cx="908761" cy="90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54C2C75-5352-1AF8-C040-2FE371D4A5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94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551BED-323E-667F-D8BC-034CA1854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B2940-68F7-DA7F-6359-738EA46F5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40" y="964692"/>
            <a:ext cx="4628072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noProof="0"/>
              <a:t>Feature engineering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A8238E-3A78-A0CF-A3C6-D3BA3565B297}"/>
              </a:ext>
            </a:extLst>
          </p:cNvPr>
          <p:cNvSpPr txBox="1"/>
          <p:nvPr/>
        </p:nvSpPr>
        <p:spPr>
          <a:xfrm>
            <a:off x="538839" y="2420779"/>
            <a:ext cx="4628072" cy="326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algn="just" defTabSz="91440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noProof="0">
                <a:solidFill>
                  <a:schemeClr val="tx1">
                    <a:lumMod val="85000"/>
                    <a:lumOff val="15000"/>
                  </a:schemeClr>
                </a:solidFill>
              </a:rPr>
              <a:t>The figure, illustrating the periodicity of training loads, highlights the dynamic nature of fatigue.</a:t>
            </a:r>
          </a:p>
          <a:p>
            <a:pPr indent="-228600" algn="just" defTabSz="91440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noProof="0">
                <a:solidFill>
                  <a:schemeClr val="tx1">
                    <a:lumMod val="85000"/>
                    <a:lumOff val="15000"/>
                  </a:schemeClr>
                </a:solidFill>
              </a:rPr>
              <a:t>Using EWMA helps to manage this complexity.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BA283A-2417-08A2-5D6D-2BB2E194B84C}"/>
              </a:ext>
            </a:extLst>
          </p:cNvPr>
          <p:cNvGrpSpPr/>
          <p:nvPr/>
        </p:nvGrpSpPr>
        <p:grpSpPr>
          <a:xfrm>
            <a:off x="5624737" y="1395337"/>
            <a:ext cx="5910177" cy="4237342"/>
            <a:chOff x="5624737" y="1395337"/>
            <a:chExt cx="5910177" cy="423734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BBEBD03-E4CE-4B72-8DF2-6E737BDDF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24737" y="1395337"/>
              <a:ext cx="5910177" cy="4237342"/>
            </a:xfrm>
            <a:prstGeom prst="rect">
              <a:avLst/>
            </a:prstGeom>
            <a:noFill/>
            <a:ln w="31750" cap="sq">
              <a:solidFill>
                <a:srgbClr val="FFFFFF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7221359-7E5B-428B-8817-A7C510427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42009" y="1512872"/>
              <a:ext cx="5629286" cy="39558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pic>
          <p:nvPicPr>
            <p:cNvPr id="7" name="Picture 6" descr="A blue lines on a black background&#10;&#10;Description automatically generated">
              <a:extLst>
                <a:ext uri="{FF2B5EF4-FFF2-40B4-BE49-F238E27FC236}">
                  <a16:creationId xmlns:a16="http://schemas.microsoft.com/office/drawing/2014/main" id="{06F738FD-4A52-06E6-AB31-CB7797B1C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/>
          </p:blipFill>
          <p:spPr>
            <a:xfrm>
              <a:off x="5860671" y="1825487"/>
              <a:ext cx="5345059" cy="3207025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8BFDC6-B229-93E0-7A0D-131F009F3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 noProof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C82EC0C-8202-1EB0-9151-D9F9EC924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451" r="2593"/>
          <a:stretch/>
        </p:blipFill>
        <p:spPr>
          <a:xfrm>
            <a:off x="413482" y="4973517"/>
            <a:ext cx="4900819" cy="1210368"/>
          </a:xfrm>
          <a:prstGeom prst="rect">
            <a:avLst/>
          </a:prstGeom>
        </p:spPr>
      </p:pic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2B16BE3-BB5C-D0B6-DD41-A660377BC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186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4CAF60-D2AA-F6A1-EF20-B965C0AE5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Overcoming Data Challenges</a:t>
            </a:r>
          </a:p>
        </p:txBody>
      </p:sp>
      <p:pic>
        <p:nvPicPr>
          <p:cNvPr id="8" name="Content Placeholder 7" descr="A green and blue bar graph&#10;&#10;Description automatically generated">
            <a:extLst>
              <a:ext uri="{FF2B5EF4-FFF2-40B4-BE49-F238E27FC236}">
                <a16:creationId xmlns:a16="http://schemas.microsoft.com/office/drawing/2014/main" id="{BF33A8DB-2862-A723-2216-386506B27E9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16505" t="73899" r="58188" b="18577"/>
          <a:stretch/>
        </p:blipFill>
        <p:spPr>
          <a:xfrm>
            <a:off x="620490" y="3194685"/>
            <a:ext cx="3905590" cy="1642255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2E9254-C27E-46EF-E5C2-5F99F5FBF5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4836854" y="2512988"/>
            <a:ext cx="3414966" cy="2988095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8341AF4-194C-F8A0-E210-F8D95621A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noProof="0" smtClean="0"/>
              <a:t>11</a:t>
            </a:fld>
            <a:endParaRPr lang="en-US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BABE99-795E-5391-B259-C6C59FC54C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29786" y="2558253"/>
            <a:ext cx="3341724" cy="2915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1EE301-0707-D15D-D72D-DC8A9D769F42}"/>
              </a:ext>
            </a:extLst>
          </p:cNvPr>
          <p:cNvSpPr txBox="1"/>
          <p:nvPr/>
        </p:nvSpPr>
        <p:spPr>
          <a:xfrm>
            <a:off x="6256754" y="5521707"/>
            <a:ext cx="3946063" cy="713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spcBef>
                <a:spcPts val="1000"/>
              </a:spcBef>
              <a:buClr>
                <a:schemeClr val="accent2"/>
              </a:buClr>
            </a:pPr>
            <a:r>
              <a:rPr lang="en-US" sz="1600" strike="sngStrike" noProof="0">
                <a:solidFill>
                  <a:schemeClr val="tx1">
                    <a:lumMod val="85000"/>
                    <a:lumOff val="15000"/>
                  </a:schemeClr>
                </a:solidFill>
              </a:rPr>
              <a:t>SMOTE and random </a:t>
            </a:r>
            <a:r>
              <a:rPr lang="en-US" sz="1600" strike="sngStrike" noProof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undersampling</a:t>
            </a:r>
            <a:endParaRPr lang="en-US" sz="1600" strike="sngStrike" noProof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 defTabSz="914400">
              <a:spcBef>
                <a:spcPts val="1000"/>
              </a:spcBef>
              <a:buClr>
                <a:schemeClr val="accent2"/>
              </a:buClr>
            </a:pPr>
            <a:r>
              <a:rPr lang="en-US" sz="1600" noProof="0">
                <a:solidFill>
                  <a:schemeClr val="tx1">
                    <a:lumMod val="85000"/>
                    <a:lumOff val="15000"/>
                  </a:schemeClr>
                </a:solidFill>
              </a:rPr>
              <a:t>Random oversampling and </a:t>
            </a:r>
            <a:r>
              <a:rPr lang="en-US" sz="1600" noProof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undersampling</a:t>
            </a:r>
            <a:endParaRPr lang="en-US" sz="1600" noProof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C0EF2EF-E99B-74F3-EED9-37E613E966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0C3A6-C4DF-2099-170D-BDD23907B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15" y="973681"/>
            <a:ext cx="4879901" cy="1188720"/>
          </a:xfrm>
        </p:spPr>
        <p:txBody>
          <a:bodyPr vert="horz" lIns="274320" tIns="182880" rIns="274320" bIns="182880" rtlCol="0" anchorCtr="1">
            <a:normAutofit/>
          </a:bodyPr>
          <a:lstStyle/>
          <a:p>
            <a:r>
              <a:rPr lang="en-US" sz="2600" noProof="0"/>
              <a:t>Feature Selection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B0DA1A9-368A-4D9A-878A-912107704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-2"/>
            <a:ext cx="6096000" cy="68580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4404172-2F68-4F1F-982B-51543F664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157" y="479893"/>
            <a:ext cx="5123687" cy="5458969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EA95B3D-6CDE-4748-B2E7-E76B03074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3355" y="644485"/>
            <a:ext cx="4756891" cy="51297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725803A1-7BA4-1583-1DD0-DD1CFE8E3B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21252" y="818244"/>
            <a:ext cx="2317691" cy="20218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64CE87-9035-995F-13FD-06E6E05CFA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87916" y="818243"/>
            <a:ext cx="2317691" cy="2021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58A267-DB03-5554-1982-6C28C973946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474225" y="2773276"/>
            <a:ext cx="3559275" cy="296606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1D5CA-7D40-332F-8F6C-99A0C3C11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 noProof="0"/>
          </a:p>
        </p:txBody>
      </p:sp>
      <p:pic>
        <p:nvPicPr>
          <p:cNvPr id="7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3003462A-CF40-DE6E-A481-22CC6E212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 l="10013" t="41285" r="51795" b="47085"/>
          <a:stretch/>
        </p:blipFill>
        <p:spPr>
          <a:xfrm>
            <a:off x="433002" y="2978830"/>
            <a:ext cx="5201325" cy="2240136"/>
          </a:xfrm>
        </p:spPr>
      </p:pic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78FB0E76-7511-D9F0-5591-06637ACB50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059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A1ADE-A9F8-0DB4-B8FC-1B57A8F74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5AA10-095D-9475-F271-ADC340FED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Machine learning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BC3DF1-77B3-88D6-B4A5-15B6643DA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44580-C667-99FE-9C7D-B6FD4A030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noProof="0" smtClean="0"/>
              <a:pPr/>
              <a:t>13</a:t>
            </a:fld>
            <a:endParaRPr lang="en-US" noProof="0"/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92201A8-E7C5-DFAD-0EAE-DE06F96A5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93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1A90D48-84F6-B24A-CAA5-5E49A24FBC97}"/>
              </a:ext>
            </a:extLst>
          </p:cNvPr>
          <p:cNvSpPr txBox="1">
            <a:spLocks/>
          </p:cNvSpPr>
          <p:nvPr/>
        </p:nvSpPr>
        <p:spPr>
          <a:xfrm>
            <a:off x="2231136" y="375619"/>
            <a:ext cx="7729728" cy="81153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LOGISTIC REGRESSION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568FFB5-3C99-2126-5160-5382A0E209B3}"/>
              </a:ext>
            </a:extLst>
          </p:cNvPr>
          <p:cNvGrpSpPr/>
          <p:nvPr/>
        </p:nvGrpSpPr>
        <p:grpSpPr>
          <a:xfrm>
            <a:off x="635357" y="1656444"/>
            <a:ext cx="4296705" cy="4633395"/>
            <a:chOff x="646931" y="1584525"/>
            <a:chExt cx="4296705" cy="463339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3C4FC10-0D0E-3957-2D22-8D8343560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46931" y="1584525"/>
              <a:ext cx="4296705" cy="3437365"/>
            </a:xfrm>
            <a:prstGeom prst="rect">
              <a:avLst/>
            </a:prstGeom>
          </p:spPr>
        </p:pic>
        <p:pic>
          <p:nvPicPr>
            <p:cNvPr id="7" name="Picture 6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B1D0C1A7-8F9A-1823-D7E5-F16CFC606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3114" t="77653" r="55932" b="15054"/>
            <a:stretch/>
          </p:blipFill>
          <p:spPr>
            <a:xfrm>
              <a:off x="879674" y="5049722"/>
              <a:ext cx="3831220" cy="1168198"/>
            </a:xfrm>
            <a:prstGeom prst="rect">
              <a:avLst/>
            </a:prstGeom>
          </p:spPr>
        </p:pic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8F574A-3437-C852-FE5D-DE548A2D0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noProof="0" smtClean="0"/>
              <a:pPr/>
              <a:t>14</a:t>
            </a:fld>
            <a:endParaRPr lang="en-US" noProof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07AE3B7-437D-401D-0703-1AFF622267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50544" y="1922081"/>
            <a:ext cx="6306099" cy="3783659"/>
          </a:xfrm>
          <a:prstGeom prst="rect">
            <a:avLst/>
          </a:prstGeom>
        </p:spPr>
      </p:pic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59AD5CA-70AB-E9B4-A3A9-96357CFF7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244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0FBC1-5082-730A-492F-7799E917A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56A89B7-B009-03D5-346B-4A4931F47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363377" y="1355180"/>
            <a:ext cx="4077550" cy="3262042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E806175A-003D-797E-0FE8-973FFA558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501245" y="1389905"/>
            <a:ext cx="4102478" cy="32819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FA867-B215-A185-4F37-0C8C8C1EA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noProof="0" smtClean="0"/>
              <a:pPr/>
              <a:t>15</a:t>
            </a:fld>
            <a:endParaRPr lang="en-US" noProof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4A2C48E-412E-5EC2-B454-567EE2CD08E8}"/>
              </a:ext>
            </a:extLst>
          </p:cNvPr>
          <p:cNvSpPr txBox="1">
            <a:spLocks/>
          </p:cNvSpPr>
          <p:nvPr/>
        </p:nvSpPr>
        <p:spPr>
          <a:xfrm>
            <a:off x="2231136" y="375619"/>
            <a:ext cx="7729728" cy="81153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LOGREG RESULTS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836785-343B-BC46-6D30-634E76891689}"/>
              </a:ext>
            </a:extLst>
          </p:cNvPr>
          <p:cNvGrpSpPr/>
          <p:nvPr/>
        </p:nvGrpSpPr>
        <p:grpSpPr>
          <a:xfrm>
            <a:off x="1704025" y="4631181"/>
            <a:ext cx="4141028" cy="1837087"/>
            <a:chOff x="1704025" y="4631181"/>
            <a:chExt cx="4141028" cy="1837087"/>
          </a:xfrm>
        </p:grpSpPr>
        <p:pic>
          <p:nvPicPr>
            <p:cNvPr id="9" name="Picture 8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59A8AA59-C9D3-88E3-12D8-6417D7027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0587" t="45922" r="51098" b="44109"/>
            <a:stretch/>
          </p:blipFill>
          <p:spPr>
            <a:xfrm>
              <a:off x="1772143" y="4970452"/>
              <a:ext cx="4072910" cy="1497816"/>
            </a:xfrm>
            <a:prstGeom prst="rect">
              <a:avLst/>
            </a:prstGeom>
          </p:spPr>
        </p:pic>
        <p:sp>
          <p:nvSpPr>
            <p:cNvPr id="2" name="Content Placeholder 8">
              <a:extLst>
                <a:ext uri="{FF2B5EF4-FFF2-40B4-BE49-F238E27FC236}">
                  <a16:creationId xmlns:a16="http://schemas.microsoft.com/office/drawing/2014/main" id="{057BD89B-B637-4555-3571-AD2F59D62133}"/>
                </a:ext>
              </a:extLst>
            </p:cNvPr>
            <p:cNvSpPr txBox="1">
              <a:spLocks/>
            </p:cNvSpPr>
            <p:nvPr/>
          </p:nvSpPr>
          <p:spPr>
            <a:xfrm>
              <a:off x="1704025" y="4631181"/>
              <a:ext cx="4024620" cy="55591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en-US" sz="1400" noProof="0"/>
                <a:t>Classification Report: Train Set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C9065F-6222-598F-626A-08C74F168AAB}"/>
              </a:ext>
            </a:extLst>
          </p:cNvPr>
          <p:cNvGrpSpPr/>
          <p:nvPr/>
        </p:nvGrpSpPr>
        <p:grpSpPr>
          <a:xfrm>
            <a:off x="6644724" y="4634618"/>
            <a:ext cx="3999228" cy="1743430"/>
            <a:chOff x="6691024" y="4634618"/>
            <a:chExt cx="3999228" cy="1743430"/>
          </a:xfrm>
        </p:grpSpPr>
        <p:pic>
          <p:nvPicPr>
            <p:cNvPr id="11" name="Picture 10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0213F6FD-E009-D0F3-1036-6EFBE9FBA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1697" t="13351" r="10724" b="76626"/>
            <a:stretch/>
          </p:blipFill>
          <p:spPr>
            <a:xfrm>
              <a:off x="6691024" y="4927358"/>
              <a:ext cx="3848168" cy="1450690"/>
            </a:xfrm>
            <a:prstGeom prst="rect">
              <a:avLst/>
            </a:prstGeom>
          </p:spPr>
        </p:pic>
        <p:sp>
          <p:nvSpPr>
            <p:cNvPr id="5" name="Content Placeholder 8">
              <a:extLst>
                <a:ext uri="{FF2B5EF4-FFF2-40B4-BE49-F238E27FC236}">
                  <a16:creationId xmlns:a16="http://schemas.microsoft.com/office/drawing/2014/main" id="{6799174D-E65B-2407-C95C-36D03462AECB}"/>
                </a:ext>
              </a:extLst>
            </p:cNvPr>
            <p:cNvSpPr txBox="1">
              <a:spLocks/>
            </p:cNvSpPr>
            <p:nvPr/>
          </p:nvSpPr>
          <p:spPr>
            <a:xfrm>
              <a:off x="6714174" y="4634618"/>
              <a:ext cx="3976078" cy="55195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en-US" sz="1400" noProof="0"/>
                <a:t>Classification Report: Test Set</a:t>
              </a:r>
            </a:p>
          </p:txBody>
        </p:sp>
      </p:grp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ADD0A05-CA5E-2D17-EB3E-87ADBA679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89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E49C8-794E-5391-F4C2-CD4B3BCD7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E927ACB-7903-2972-69AB-481D66E239E2}"/>
              </a:ext>
            </a:extLst>
          </p:cNvPr>
          <p:cNvSpPr txBox="1">
            <a:spLocks/>
          </p:cNvSpPr>
          <p:nvPr/>
        </p:nvSpPr>
        <p:spPr>
          <a:xfrm>
            <a:off x="2231136" y="375619"/>
            <a:ext cx="7729728" cy="81153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Support vector machine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590CE41-84C0-AEE4-61F6-AB6A17947B28}"/>
              </a:ext>
            </a:extLst>
          </p:cNvPr>
          <p:cNvGrpSpPr/>
          <p:nvPr/>
        </p:nvGrpSpPr>
        <p:grpSpPr>
          <a:xfrm>
            <a:off x="705697" y="1543900"/>
            <a:ext cx="4296705" cy="4637590"/>
            <a:chOff x="646931" y="1486049"/>
            <a:chExt cx="4296705" cy="463759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83A3699-AEB8-83B2-2B31-24BDE228D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46931" y="1486049"/>
              <a:ext cx="4296705" cy="343736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8AE1F24-65D1-F6AD-C69C-09F340476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453" b="3453"/>
            <a:stretch/>
          </p:blipFill>
          <p:spPr>
            <a:xfrm>
              <a:off x="773640" y="4890779"/>
              <a:ext cx="4043285" cy="1232860"/>
            </a:xfrm>
            <a:prstGeom prst="rect">
              <a:avLst/>
            </a:prstGeom>
          </p:spPr>
        </p:pic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B317BE1-8862-25CF-E8E3-2ACAFF628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noProof="0" smtClean="0"/>
              <a:pPr/>
              <a:t>16</a:t>
            </a:fld>
            <a:endParaRPr lang="en-US" noProof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FABF7EC-4845-5E3B-1AFB-D639D9F0CC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80597" y="1879877"/>
            <a:ext cx="6302264" cy="3783659"/>
          </a:xfrm>
          <a:prstGeom prst="rect">
            <a:avLst/>
          </a:prstGeom>
        </p:spPr>
      </p:pic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57B145D-FB3D-22C1-7317-6CBDAEEE89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96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16C80-63D3-105B-B6A1-F4F78C51F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4F5A08B8-4085-EEAB-5979-A6D6558E2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6351802" y="1334182"/>
            <a:ext cx="4126036" cy="3300831"/>
          </a:xfr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986E2E9F-60FF-AAFC-1265-59BC68CF45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92464" y="1395497"/>
            <a:ext cx="4102481" cy="32819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0FBD9-685B-5F21-482F-EF43A3D5B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noProof="0" smtClean="0"/>
              <a:pPr/>
              <a:t>17</a:t>
            </a:fld>
            <a:endParaRPr lang="en-US" noProof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B4BA08C-2070-8CA7-155F-D3EE3590D58C}"/>
              </a:ext>
            </a:extLst>
          </p:cNvPr>
          <p:cNvSpPr txBox="1">
            <a:spLocks/>
          </p:cNvSpPr>
          <p:nvPr/>
        </p:nvSpPr>
        <p:spPr>
          <a:xfrm>
            <a:off x="2231136" y="375619"/>
            <a:ext cx="7729728" cy="81153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SVM RESULTS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AD57AC-CE26-C167-2406-DCABF867E8B3}"/>
              </a:ext>
            </a:extLst>
          </p:cNvPr>
          <p:cNvGrpSpPr/>
          <p:nvPr/>
        </p:nvGrpSpPr>
        <p:grpSpPr>
          <a:xfrm>
            <a:off x="1541974" y="4631181"/>
            <a:ext cx="4632943" cy="1908464"/>
            <a:chOff x="1541974" y="4631181"/>
            <a:chExt cx="4632943" cy="1908464"/>
          </a:xfrm>
        </p:grpSpPr>
        <p:pic>
          <p:nvPicPr>
            <p:cNvPr id="9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E8C9523-7AEA-9FE7-CCB9-EDD5EC66C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0000" t="45151" r="5713" b="44243"/>
            <a:stretch/>
          </p:blipFill>
          <p:spPr>
            <a:xfrm>
              <a:off x="1541974" y="4970451"/>
              <a:ext cx="4632943" cy="1569194"/>
            </a:xfrm>
            <a:prstGeom prst="rect">
              <a:avLst/>
            </a:prstGeom>
          </p:spPr>
        </p:pic>
        <p:sp>
          <p:nvSpPr>
            <p:cNvPr id="2" name="Content Placeholder 8">
              <a:extLst>
                <a:ext uri="{FF2B5EF4-FFF2-40B4-BE49-F238E27FC236}">
                  <a16:creationId xmlns:a16="http://schemas.microsoft.com/office/drawing/2014/main" id="{AB35CE74-882F-0CF4-5389-BBFB6C4882B2}"/>
                </a:ext>
              </a:extLst>
            </p:cNvPr>
            <p:cNvSpPr txBox="1">
              <a:spLocks/>
            </p:cNvSpPr>
            <p:nvPr/>
          </p:nvSpPr>
          <p:spPr>
            <a:xfrm>
              <a:off x="1704025" y="4631181"/>
              <a:ext cx="4024620" cy="55591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en-US" sz="1400" noProof="0"/>
                <a:t>Classification Report: Train Set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DDF32BB-FBB9-5F18-263F-E2EECE45B5E3}"/>
              </a:ext>
            </a:extLst>
          </p:cNvPr>
          <p:cNvGrpSpPr/>
          <p:nvPr/>
        </p:nvGrpSpPr>
        <p:grpSpPr>
          <a:xfrm>
            <a:off x="6383917" y="4634618"/>
            <a:ext cx="4371323" cy="1891188"/>
            <a:chOff x="6407067" y="4634618"/>
            <a:chExt cx="4371323" cy="1891188"/>
          </a:xfrm>
        </p:grpSpPr>
        <p:pic>
          <p:nvPicPr>
            <p:cNvPr id="11" name="Picture 7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C0A2E357-7B00-985A-1B37-7BE54AD9B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993" t="13563" r="50274" b="75758"/>
            <a:stretch/>
          </p:blipFill>
          <p:spPr>
            <a:xfrm>
              <a:off x="6407067" y="4943632"/>
              <a:ext cx="4371323" cy="1582174"/>
            </a:xfrm>
            <a:prstGeom prst="rect">
              <a:avLst/>
            </a:prstGeom>
          </p:spPr>
        </p:pic>
        <p:sp>
          <p:nvSpPr>
            <p:cNvPr id="5" name="Content Placeholder 8">
              <a:extLst>
                <a:ext uri="{FF2B5EF4-FFF2-40B4-BE49-F238E27FC236}">
                  <a16:creationId xmlns:a16="http://schemas.microsoft.com/office/drawing/2014/main" id="{7551ECE3-4A74-97E6-47CF-193409FEEE53}"/>
                </a:ext>
              </a:extLst>
            </p:cNvPr>
            <p:cNvSpPr txBox="1">
              <a:spLocks/>
            </p:cNvSpPr>
            <p:nvPr/>
          </p:nvSpPr>
          <p:spPr>
            <a:xfrm>
              <a:off x="6714174" y="4634618"/>
              <a:ext cx="3976078" cy="55195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en-US" sz="1400" noProof="0"/>
                <a:t>Classification Report: Test Set</a:t>
              </a:r>
            </a:p>
          </p:txBody>
        </p:sp>
      </p:grp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1554FFE-F5EB-50E0-B442-2DCEB78706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90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767B0-57A1-4AA8-F514-B59AD64D3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17CD9AA-B7D7-D333-915F-D788276D765C}"/>
              </a:ext>
            </a:extLst>
          </p:cNvPr>
          <p:cNvSpPr txBox="1">
            <a:spLocks/>
          </p:cNvSpPr>
          <p:nvPr/>
        </p:nvSpPr>
        <p:spPr>
          <a:xfrm>
            <a:off x="2231136" y="375619"/>
            <a:ext cx="7729728" cy="81153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decision tree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F50585B-2293-7734-A847-7C6A4062173A}"/>
              </a:ext>
            </a:extLst>
          </p:cNvPr>
          <p:cNvGrpSpPr/>
          <p:nvPr/>
        </p:nvGrpSpPr>
        <p:grpSpPr>
          <a:xfrm>
            <a:off x="431731" y="2034725"/>
            <a:ext cx="4703953" cy="3720200"/>
            <a:chOff x="443305" y="2229031"/>
            <a:chExt cx="4703953" cy="37202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E17EF27-2D57-FE66-8F3B-9525C720D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443305" y="3597255"/>
              <a:ext cx="4703953" cy="235197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43BDEBC-90BC-D357-C20A-AE534E6DB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722" b="1722"/>
            <a:stretch/>
          </p:blipFill>
          <p:spPr>
            <a:xfrm>
              <a:off x="773640" y="2229031"/>
              <a:ext cx="4043285" cy="1232860"/>
            </a:xfrm>
            <a:prstGeom prst="rect">
              <a:avLst/>
            </a:prstGeom>
          </p:spPr>
        </p:pic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BF679FD-6312-FE44-C09D-347625CDF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noProof="0" smtClean="0"/>
              <a:pPr/>
              <a:t>18</a:t>
            </a:fld>
            <a:endParaRPr lang="en-US" noProof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254FBDDD-6A83-0876-47B6-911D21E52B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55777" y="1922081"/>
            <a:ext cx="6295631" cy="3783659"/>
          </a:xfrm>
          <a:prstGeom prst="rect">
            <a:avLst/>
          </a:prstGeom>
        </p:spPr>
      </p:pic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E9FD9D1-9E34-37D1-91A6-5F8DDD4C0A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318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7FE2F-ED24-7B55-8075-FCB19F535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A7F0E3D2-B409-4FDC-B978-2421151B0B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91112" y="1349196"/>
            <a:ext cx="4102480" cy="3281984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0E5A079A-C953-B16A-C302-B70D5CF549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00752" y="1395497"/>
            <a:ext cx="4102481" cy="32819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00D8D-C48A-D86D-41AF-A6299534B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noProof="0" smtClean="0"/>
              <a:pPr/>
              <a:t>19</a:t>
            </a:fld>
            <a:endParaRPr lang="en-US" noProof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3B14881-8140-DE00-326F-F667743B49A4}"/>
              </a:ext>
            </a:extLst>
          </p:cNvPr>
          <p:cNvSpPr txBox="1">
            <a:spLocks/>
          </p:cNvSpPr>
          <p:nvPr/>
        </p:nvSpPr>
        <p:spPr>
          <a:xfrm>
            <a:off x="2231136" y="375619"/>
            <a:ext cx="7729728" cy="81153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err="1"/>
              <a:t>Dtree</a:t>
            </a:r>
            <a:r>
              <a:rPr lang="en-US" noProof="0"/>
              <a:t> RESULTS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18B9B8D-3429-9DFB-0A36-BCDFEDEE6621}"/>
              </a:ext>
            </a:extLst>
          </p:cNvPr>
          <p:cNvGrpSpPr/>
          <p:nvPr/>
        </p:nvGrpSpPr>
        <p:grpSpPr>
          <a:xfrm>
            <a:off x="1606390" y="4631181"/>
            <a:ext cx="4219889" cy="1932788"/>
            <a:chOff x="2136648" y="4243754"/>
            <a:chExt cx="3580655" cy="1528395"/>
          </a:xfrm>
        </p:grpSpPr>
        <p:pic>
          <p:nvPicPr>
            <p:cNvPr id="14" name="Picture 4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ECD92133-59FE-88F5-D6BD-00992CEC3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992" t="43963" r="50292" b="45657"/>
            <a:stretch/>
          </p:blipFill>
          <p:spPr>
            <a:xfrm>
              <a:off x="2136648" y="4512039"/>
              <a:ext cx="3580655" cy="1260110"/>
            </a:xfrm>
            <a:prstGeom prst="rect">
              <a:avLst/>
            </a:prstGeom>
          </p:spPr>
        </p:pic>
        <p:sp>
          <p:nvSpPr>
            <p:cNvPr id="2" name="Content Placeholder 8">
              <a:extLst>
                <a:ext uri="{FF2B5EF4-FFF2-40B4-BE49-F238E27FC236}">
                  <a16:creationId xmlns:a16="http://schemas.microsoft.com/office/drawing/2014/main" id="{C2D70D6D-BB75-14C4-B534-DB0EA099919F}"/>
                </a:ext>
              </a:extLst>
            </p:cNvPr>
            <p:cNvSpPr txBox="1">
              <a:spLocks/>
            </p:cNvSpPr>
            <p:nvPr/>
          </p:nvSpPr>
          <p:spPr>
            <a:xfrm>
              <a:off x="2219493" y="4243754"/>
              <a:ext cx="3414966" cy="43959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en-US" sz="1400" noProof="0"/>
                <a:t>Classification Report: Train Set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B04A36B-8EEC-D40E-5243-63D37067FD35}"/>
              </a:ext>
            </a:extLst>
          </p:cNvPr>
          <p:cNvGrpSpPr/>
          <p:nvPr/>
        </p:nvGrpSpPr>
        <p:grpSpPr>
          <a:xfrm>
            <a:off x="6592268" y="4634618"/>
            <a:ext cx="4219889" cy="1929350"/>
            <a:chOff x="6544565" y="4235532"/>
            <a:chExt cx="3624370" cy="1536616"/>
          </a:xfrm>
        </p:grpSpPr>
        <p:pic>
          <p:nvPicPr>
            <p:cNvPr id="13" name="Picture 5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F52E0861-BE9B-2981-C351-BD00BDE80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0286" t="13847" r="7428" b="75758"/>
            <a:stretch/>
          </p:blipFill>
          <p:spPr>
            <a:xfrm>
              <a:off x="6544565" y="4512037"/>
              <a:ext cx="3624370" cy="1260111"/>
            </a:xfrm>
            <a:prstGeom prst="rect">
              <a:avLst/>
            </a:prstGeom>
          </p:spPr>
        </p:pic>
        <p:sp>
          <p:nvSpPr>
            <p:cNvPr id="5" name="Content Placeholder 8">
              <a:extLst>
                <a:ext uri="{FF2B5EF4-FFF2-40B4-BE49-F238E27FC236}">
                  <a16:creationId xmlns:a16="http://schemas.microsoft.com/office/drawing/2014/main" id="{CE115C82-4D66-2BCF-739D-146B65B028CE}"/>
                </a:ext>
              </a:extLst>
            </p:cNvPr>
            <p:cNvSpPr txBox="1">
              <a:spLocks/>
            </p:cNvSpPr>
            <p:nvPr/>
          </p:nvSpPr>
          <p:spPr>
            <a:xfrm>
              <a:off x="6649267" y="4235532"/>
              <a:ext cx="3414966" cy="43959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en-US" sz="1400" noProof="0"/>
                <a:t>Classification Report: Test Set</a:t>
              </a:r>
            </a:p>
          </p:txBody>
        </p:sp>
      </p:grp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4314A71-5EFA-FED9-5D77-21593CEE4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315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836D221-E91F-4CA7-904A-D533B97F4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D31FB9-08CB-2173-B1E6-54B17B073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3"/>
            <a:ext cx="3401568" cy="1495794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>
                <a:solidFill>
                  <a:srgbClr val="0D0D0D"/>
                </a:solidFill>
              </a:rPr>
              <a:t>CONTENTS</a:t>
            </a:r>
            <a:endParaRPr lang="en-US" noProof="0">
              <a:solidFill>
                <a:srgbClr val="0D0D0D"/>
              </a:solidFill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63906AD-57D2-40AD-A4A4-DEE56613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4A378-8553-4E70-7811-3757595BE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 noProof="0"/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14FAA1E1-90A0-7916-B382-C11D334AA9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2035452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8120D4B-5200-AA59-0047-309CF49994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517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39A15-859F-B98D-1559-16B2E5683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0A674-EB5C-0E70-353C-4A5282FD6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Results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D09D7-CB82-4A75-EB1A-98208CF96A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323CD-5219-AD26-EFA7-4CD54AA8A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noProof="0" smtClean="0"/>
              <a:pPr/>
              <a:t>20</a:t>
            </a:fld>
            <a:endParaRPr lang="en-US" noProof="0"/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B93A65E-D253-72C1-D9A9-36B0F5405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391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B3E570-59E3-D248-A7D6-B6308E041C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069789" y="2496181"/>
            <a:ext cx="4052421" cy="30393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E5FD60-C5D6-A2C0-950E-96D71EF052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299" y="2496182"/>
            <a:ext cx="4052421" cy="30393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8A1416-5B03-A610-1BDD-027792C399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093281" y="2496181"/>
            <a:ext cx="4052420" cy="303931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87D53-E818-2E7B-961D-B2B72BF9D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noProof="0" smtClean="0"/>
              <a:pPr/>
              <a:t>21</a:t>
            </a:fld>
            <a:endParaRPr lang="en-US" noProof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C3A7FA4-AE63-EE6D-DBF6-F15994045A7A}"/>
              </a:ext>
            </a:extLst>
          </p:cNvPr>
          <p:cNvSpPr txBox="1">
            <a:spLocks/>
          </p:cNvSpPr>
          <p:nvPr/>
        </p:nvSpPr>
        <p:spPr>
          <a:xfrm>
            <a:off x="2231136" y="54062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Performance Metrics</a:t>
            </a:r>
          </a:p>
        </p:txBody>
      </p:sp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CF0BA9F-D912-658F-AE3D-694A1E9DA6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30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4C2C6-F097-636E-C3E1-3EE4FEB35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40622"/>
            <a:ext cx="7729728" cy="1188720"/>
          </a:xfrm>
        </p:spPr>
        <p:txBody>
          <a:bodyPr/>
          <a:lstStyle/>
          <a:p>
            <a:r>
              <a:rPr lang="en-US" noProof="0"/>
              <a:t>Performance Metrics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B1B639-655D-0F4F-2922-54C75FBBD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417460" y="2048180"/>
            <a:ext cx="5357080" cy="401781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40A0CE-8BD5-86B0-12EB-2F4682CCE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noProof="0" smtClean="0"/>
              <a:pPr/>
              <a:t>22</a:t>
            </a:fld>
            <a:endParaRPr lang="en-US" noProof="0"/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191F350-E99B-5086-59A4-93454A238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8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4E842-D37B-D50F-8734-E251A8E22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A3544-2F5F-A15C-79FE-A71093BA0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40621"/>
            <a:ext cx="7729728" cy="1188720"/>
          </a:xfrm>
        </p:spPr>
        <p:txBody>
          <a:bodyPr/>
          <a:lstStyle/>
          <a:p>
            <a:r>
              <a:rPr lang="en-US" noProof="0"/>
              <a:t>Decision Boundaries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7F2491-E304-3B49-50E6-D20458798C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080075" y="2772429"/>
            <a:ext cx="4031848" cy="322547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36AEA6-837A-499D-E19B-8C9F4DED58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725" y="2772430"/>
            <a:ext cx="4031846" cy="32254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02DA55-330C-0927-2A2D-069F111E2A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125427" y="2772429"/>
            <a:ext cx="4031847" cy="32254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F3B249-121A-D4E0-E17D-0A0C7D232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noProof="0" smtClean="0"/>
              <a:pPr/>
              <a:t>23</a:t>
            </a:fld>
            <a:endParaRPr lang="en-US" noProof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41FF0C-2985-BF63-E086-1D554908A515}"/>
              </a:ext>
            </a:extLst>
          </p:cNvPr>
          <p:cNvSpPr txBox="1">
            <a:spLocks/>
          </p:cNvSpPr>
          <p:nvPr/>
        </p:nvSpPr>
        <p:spPr>
          <a:xfrm>
            <a:off x="571040" y="1966833"/>
            <a:ext cx="11049917" cy="881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/>
              <a:t>PCA was applied to approximate the decision boundaries of each model within a 2D space, where 31% of the variance was lost due to dimensionality reduction, providing a rough visualization of the models' performance.</a:t>
            </a:r>
          </a:p>
        </p:txBody>
      </p:sp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5900E6E-9DF6-7529-E2D5-76EF1F03E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05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1EAAA-355C-D401-ED7F-7EABAC368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57BEF-AC56-68E3-B969-5379DD70E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63622"/>
            <a:ext cx="7729728" cy="797224"/>
          </a:xfrm>
        </p:spPr>
        <p:txBody>
          <a:bodyPr/>
          <a:lstStyle/>
          <a:p>
            <a:r>
              <a:rPr lang="en-US" noProof="0"/>
              <a:t>Literature Benchmark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D67FB-B8F1-D1EC-55DD-25D9BC5C4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35" y="2552562"/>
            <a:ext cx="3390640" cy="2954656"/>
          </a:xfrm>
        </p:spPr>
        <p:txBody>
          <a:bodyPr>
            <a:normAutofit/>
          </a:bodyPr>
          <a:lstStyle/>
          <a:p>
            <a:pPr algn="just"/>
            <a:r>
              <a:rPr lang="en-US" noProof="0"/>
              <a:t>Most literature focus on injury prediction</a:t>
            </a:r>
          </a:p>
          <a:p>
            <a:pPr algn="just"/>
            <a:r>
              <a:rPr lang="en-US" noProof="0"/>
              <a:t>Performance criteria not directly comparable: m</a:t>
            </a:r>
            <a:r>
              <a:rPr lang="en-US" sz="1800" noProof="0"/>
              <a:t>ost of the problems are binary (injury or no injury)</a:t>
            </a:r>
          </a:p>
          <a:p>
            <a:pPr algn="just"/>
            <a:r>
              <a:rPr lang="en-US" noProof="0"/>
              <a:t>Models developed are well aligned with those in the literature.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64C98-0D5F-CF20-B3B5-F88529213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noProof="0" smtClean="0"/>
              <a:pPr/>
              <a:t>24</a:t>
            </a:fld>
            <a:endParaRPr lang="en-US" noProof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6D7F703-D2B8-F109-925D-FB8C0207E35D}"/>
              </a:ext>
            </a:extLst>
          </p:cNvPr>
          <p:cNvGrpSpPr/>
          <p:nvPr/>
        </p:nvGrpSpPr>
        <p:grpSpPr>
          <a:xfrm>
            <a:off x="3225092" y="1461045"/>
            <a:ext cx="4799322" cy="4711848"/>
            <a:chOff x="7037906" y="1565193"/>
            <a:chExt cx="4799322" cy="4711848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D86582D0-8445-9434-DB2A-4FC4524BD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7393754" y="2180316"/>
              <a:ext cx="4299658" cy="4096725"/>
            </a:xfrm>
            <a:prstGeom prst="rect">
              <a:avLst/>
            </a:prstGeom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BBC11CB5-BE08-7745-B050-B5C522466582}"/>
                </a:ext>
              </a:extLst>
            </p:cNvPr>
            <p:cNvSpPr txBox="1"/>
            <p:nvPr/>
          </p:nvSpPr>
          <p:spPr>
            <a:xfrm>
              <a:off x="7037906" y="1565193"/>
              <a:ext cx="479932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noProof="0"/>
                <a:t>“Predictive modeling of hamstring strain injuries in elite Australian footballers,” 2017, Rudy et al. 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768A9A2-B15D-506E-B598-E0575810100D}"/>
              </a:ext>
            </a:extLst>
          </p:cNvPr>
          <p:cNvGrpSpPr/>
          <p:nvPr/>
        </p:nvGrpSpPr>
        <p:grpSpPr>
          <a:xfrm>
            <a:off x="7746122" y="1335151"/>
            <a:ext cx="4319929" cy="4406343"/>
            <a:chOff x="2843816" y="1421654"/>
            <a:chExt cx="4319929" cy="4406343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F84B0A3B-C2A2-28F8-30AA-C94283316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grayscl/>
            </a:blip>
            <a:srcRect/>
            <a:stretch/>
          </p:blipFill>
          <p:spPr>
            <a:xfrm>
              <a:off x="3214318" y="2372774"/>
              <a:ext cx="3688480" cy="718111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F8954551-0D29-0877-67AD-F8031B119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rcRect l="16" r="16"/>
            <a:stretch/>
          </p:blipFill>
          <p:spPr>
            <a:xfrm>
              <a:off x="3215823" y="3104496"/>
              <a:ext cx="3910864" cy="2723501"/>
            </a:xfrm>
            <a:prstGeom prst="rect">
              <a:avLst/>
            </a:prstGeom>
          </p:spPr>
        </p:pic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974B8B76-2768-2C85-1FC4-644711BFA6DA}"/>
                </a:ext>
              </a:extLst>
            </p:cNvPr>
            <p:cNvSpPr txBox="1"/>
            <p:nvPr/>
          </p:nvSpPr>
          <p:spPr>
            <a:xfrm>
              <a:off x="2843816" y="1421654"/>
              <a:ext cx="4319929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noProof="0"/>
                <a:t>“Predictive modelling of training loads and injury in Australian football”, 2018,</a:t>
              </a:r>
            </a:p>
            <a:p>
              <a:pPr algn="ctr"/>
              <a:r>
                <a:rPr lang="en-US" noProof="0"/>
                <a:t>Carey et al.</a:t>
              </a:r>
            </a:p>
          </p:txBody>
        </p:sp>
      </p:grpSp>
      <p:pic>
        <p:nvPicPr>
          <p:cNvPr id="14" name="Picture 1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9ECF194-0CE2-582A-E496-17777C64A0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74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755A1-CD3D-E57F-36C1-6AC98EE99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40628"/>
            <a:ext cx="7729728" cy="1188720"/>
          </a:xfrm>
        </p:spPr>
        <p:txBody>
          <a:bodyPr/>
          <a:lstStyle/>
          <a:p>
            <a:r>
              <a:rPr lang="en-US" noProof="0"/>
              <a:t>Conclusions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DAF9C03-2B95-E416-1D31-C995BEA6D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2646" y="2162285"/>
            <a:ext cx="8386707" cy="3764087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50000"/>
              </a:lnSpc>
            </a:pPr>
            <a:r>
              <a:rPr lang="en-US" noProof="0"/>
              <a:t>Despite the reduced dataset, it was possible to implement and assess different machine learning models.</a:t>
            </a:r>
          </a:p>
          <a:p>
            <a:pPr algn="just">
              <a:lnSpc>
                <a:spcPct val="150000"/>
              </a:lnSpc>
            </a:pPr>
            <a:r>
              <a:rPr lang="en-US" noProof="0"/>
              <a:t>Of the three models tested (</a:t>
            </a:r>
            <a:r>
              <a:rPr lang="en-US" noProof="0" err="1"/>
              <a:t>LogReg</a:t>
            </a:r>
            <a:r>
              <a:rPr lang="en-US" noProof="0"/>
              <a:t>, SVM, </a:t>
            </a:r>
            <a:r>
              <a:rPr lang="en-US" noProof="0" err="1"/>
              <a:t>DTree</a:t>
            </a:r>
            <a:r>
              <a:rPr lang="en-US" noProof="0"/>
              <a:t>), the support vector machine model stood out as being the most consistent across the board.</a:t>
            </a:r>
          </a:p>
          <a:p>
            <a:pPr algn="just">
              <a:lnSpc>
                <a:spcPct val="150000"/>
              </a:lnSpc>
            </a:pPr>
            <a:r>
              <a:rPr lang="en-US" noProof="0"/>
              <a:t>The model's performance aligns closely with published results.</a:t>
            </a:r>
          </a:p>
          <a:p>
            <a:pPr algn="just">
              <a:lnSpc>
                <a:spcPct val="150000"/>
              </a:lnSpc>
            </a:pPr>
            <a:r>
              <a:rPr lang="en-US" noProof="0"/>
              <a:t>The model will be implemented in Excel format and shared with the Head Coach Daniel Tavares.</a:t>
            </a:r>
          </a:p>
          <a:p>
            <a:pPr algn="just">
              <a:lnSpc>
                <a:spcPct val="150000"/>
              </a:lnSpc>
            </a:pPr>
            <a:r>
              <a:rPr lang="en-US" noProof="0"/>
              <a:t>Future work: follow-up on the implementation and improve data collection for further refinement.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F178E6B-5698-79EE-8322-D6EB6B8F8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noProof="0" smtClean="0"/>
              <a:pPr/>
              <a:t>25</a:t>
            </a:fld>
            <a:endParaRPr lang="en-US" noProof="0"/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EE96F46-2880-0374-24D6-EB14228BF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08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29768-E756-0271-8BC4-64C507557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Project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4C563-C143-41AD-5E39-2AC45FCF3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58BD6-BBB6-77A1-A815-F53E551D6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noProof="0" smtClean="0"/>
              <a:pPr/>
              <a:t>3</a:t>
            </a:fld>
            <a:endParaRPr lang="en-US" noProof="0"/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1E95A62-6EF8-7550-8A04-B326C37B8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96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9F2C4-D5F9-36BB-3B59-EF363504B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44" y="964692"/>
            <a:ext cx="4111656" cy="1188720"/>
          </a:xfrm>
        </p:spPr>
        <p:txBody>
          <a:bodyPr>
            <a:normAutofit/>
          </a:bodyPr>
          <a:lstStyle/>
          <a:p>
            <a:r>
              <a:rPr lang="en-US" noProof="0"/>
              <a:t>The Problem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A8371A-EE7F-44C3-7845-E9501F173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4111656" cy="3263206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noProof="0"/>
              <a:t>Improving performance of elite athletes is the ultimate goal of any sports coach.</a:t>
            </a:r>
          </a:p>
          <a:p>
            <a:pPr algn="just">
              <a:lnSpc>
                <a:spcPct val="150000"/>
              </a:lnSpc>
            </a:pPr>
            <a:r>
              <a:rPr lang="en-US" noProof="0"/>
              <a:t>Balance between workload and rest is crucial.</a:t>
            </a:r>
          </a:p>
          <a:p>
            <a:pPr algn="just">
              <a:lnSpc>
                <a:spcPct val="150000"/>
              </a:lnSpc>
            </a:pPr>
            <a:r>
              <a:rPr lang="en-US" noProof="0"/>
              <a:t>Too high effort, may lead to injury, too low and some gains may be left on the table.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B05922B-F95C-CFA1-0815-D4E3DC648B2F}"/>
              </a:ext>
            </a:extLst>
          </p:cNvPr>
          <p:cNvGrpSpPr/>
          <p:nvPr/>
        </p:nvGrpSpPr>
        <p:grpSpPr>
          <a:xfrm>
            <a:off x="5423050" y="1469832"/>
            <a:ext cx="6071014" cy="4030237"/>
            <a:chOff x="5423050" y="1469832"/>
            <a:chExt cx="6071014" cy="403023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BEBD03-E4CE-4B72-8DF2-6E737BDDF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3050" y="1469832"/>
              <a:ext cx="6071014" cy="4030237"/>
            </a:xfrm>
            <a:prstGeom prst="rect">
              <a:avLst/>
            </a:prstGeom>
            <a:noFill/>
            <a:ln w="31750" cap="sq">
              <a:solidFill>
                <a:srgbClr val="FFFFFF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7221359-7E5B-428B-8817-A7C510427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964" y="1585133"/>
              <a:ext cx="5782480" cy="37624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pic>
          <p:nvPicPr>
            <p:cNvPr id="4" name="Picture 3" descr="A child swimming in a pool&#10;&#10;Description automatically generated">
              <a:extLst>
                <a:ext uri="{FF2B5EF4-FFF2-40B4-BE49-F238E27FC236}">
                  <a16:creationId xmlns:a16="http://schemas.microsoft.com/office/drawing/2014/main" id="{0A785C3C-961A-E660-ED5C-8A05671F1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" r="6832" b="212"/>
            <a:stretch/>
          </p:blipFill>
          <p:spPr>
            <a:xfrm>
              <a:off x="5547964" y="1585132"/>
              <a:ext cx="5782480" cy="3762471"/>
            </a:xfrm>
            <a:prstGeom prst="rect">
              <a:avLst/>
            </a:prstGeom>
          </p:spPr>
        </p:pic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F61BA-EC38-3F68-F1E0-DFD55EE9A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 noProof="0"/>
          </a:p>
        </p:txBody>
      </p:sp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FA44DA8-C54E-03AF-C7EE-57FE61DD4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20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2FC9F8C-2DAF-3FF2-2937-EC840E62AB39}"/>
              </a:ext>
            </a:extLst>
          </p:cNvPr>
          <p:cNvSpPr txBox="1">
            <a:spLocks/>
          </p:cNvSpPr>
          <p:nvPr/>
        </p:nvSpPr>
        <p:spPr>
          <a:xfrm>
            <a:off x="6413500" y="978776"/>
            <a:ext cx="4973828" cy="1174991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noProof="0"/>
              <a:t>State of the Art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69948515-5E43-7FDC-293F-5845C8640EA6}"/>
              </a:ext>
            </a:extLst>
          </p:cNvPr>
          <p:cNvSpPr txBox="1">
            <a:spLocks/>
          </p:cNvSpPr>
          <p:nvPr/>
        </p:nvSpPr>
        <p:spPr>
          <a:xfrm>
            <a:off x="6413500" y="2640692"/>
            <a:ext cx="4973828" cy="3255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noProof="0"/>
              <a:t>Fatigue and injury prediction using ML models, such as Logistic Regression, Random Forest, Support Vector Machine, among others, across different sports contexts.</a:t>
            </a:r>
          </a:p>
          <a:p>
            <a:pPr algn="just">
              <a:lnSpc>
                <a:spcPct val="150000"/>
              </a:lnSpc>
            </a:pPr>
            <a:r>
              <a:rPr lang="en-US" noProof="0"/>
              <a:t>Feature engineering and selection is among the most debated topics.</a:t>
            </a:r>
          </a:p>
          <a:p>
            <a:pPr algn="just">
              <a:lnSpc>
                <a:spcPct val="150000"/>
              </a:lnSpc>
            </a:pPr>
            <a:r>
              <a:rPr lang="en-US" noProof="0"/>
              <a:t>Overfitting problems.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FA03C22-351E-6887-ED0A-56C0B428D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noProof="0" smtClean="0"/>
              <a:pPr/>
              <a:t>5</a:t>
            </a:fld>
            <a:endParaRPr lang="en-US" noProof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4E2FE08-6538-F878-DC14-C74D6DA2FE40}"/>
              </a:ext>
            </a:extLst>
          </p:cNvPr>
          <p:cNvGrpSpPr/>
          <p:nvPr/>
        </p:nvGrpSpPr>
        <p:grpSpPr>
          <a:xfrm>
            <a:off x="859757" y="933214"/>
            <a:ext cx="4538183" cy="4945550"/>
            <a:chOff x="804672" y="933214"/>
            <a:chExt cx="4538183" cy="49455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514D137-EC44-AD17-F675-6DA58FFAF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672" y="933214"/>
              <a:ext cx="4538183" cy="4945550"/>
            </a:xfrm>
            <a:prstGeom prst="rect">
              <a:avLst/>
            </a:prstGeom>
            <a:noFill/>
            <a:ln w="31750" cap="sq">
              <a:solidFill>
                <a:srgbClr val="FFFFFF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BA7ED78-2F00-54FE-FD4A-B54F92563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9264" y="1124262"/>
              <a:ext cx="4163471" cy="46169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pic>
          <p:nvPicPr>
            <p:cNvPr id="5" name="Content Placeholder 4">
              <a:extLst>
                <a:ext uri="{FF2B5EF4-FFF2-40B4-BE49-F238E27FC236}">
                  <a16:creationId xmlns:a16="http://schemas.microsoft.com/office/drawing/2014/main" id="{DD5E6511-B8BE-5B30-5A6A-27DE8A074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rcRect l="19411" t="1" r="23851" b="1589"/>
            <a:stretch/>
          </p:blipFill>
          <p:spPr>
            <a:xfrm>
              <a:off x="969264" y="1124262"/>
              <a:ext cx="4163471" cy="4609476"/>
            </a:xfrm>
            <a:prstGeom prst="rect">
              <a:avLst/>
            </a:prstGeom>
          </p:spPr>
        </p:pic>
      </p:grp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6B06F80-A94B-1E62-F16D-D73D3DCAE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7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8628A9-505C-7542-6B8D-83DE9C716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4C5D63-6859-00D5-7664-0ADBB5C1E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424" y="-2"/>
            <a:ext cx="4123916" cy="68580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D54078-38AA-AAB8-CE79-84C4F2046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7865" y="2921173"/>
            <a:ext cx="2745667" cy="1015663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000" noProof="0"/>
              <a:t>Methodology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3F30027-8F78-4D8F-9B43-E1C8B4D50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354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8" descr="Uma imagem com texto, captura de ecrã, Tipo de letra, diagrama&#10;&#10;Descrição gerada automaticamente">
            <a:extLst>
              <a:ext uri="{FF2B5EF4-FFF2-40B4-BE49-F238E27FC236}">
                <a16:creationId xmlns:a16="http://schemas.microsoft.com/office/drawing/2014/main" id="{755221CE-D0C1-9472-B666-82BE76FEE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080"/>
            <a:ext cx="4197348" cy="5263134"/>
          </a:xfrm>
          <a:prstGeom prst="rect">
            <a:avLst/>
          </a:prstGeo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BD8726D8-F337-BCCF-B68A-B34B6C1EE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 noProof="0"/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8FA56F7-39C3-8506-A7E0-C0CD92037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  <p:sp>
        <p:nvSpPr>
          <p:cNvPr id="4" name="Chaveta à Esquerda 3">
            <a:extLst>
              <a:ext uri="{FF2B5EF4-FFF2-40B4-BE49-F238E27FC236}">
                <a16:creationId xmlns:a16="http://schemas.microsoft.com/office/drawing/2014/main" id="{1ECE7F1A-CE8B-0F6A-C469-8697150A6DBF}"/>
              </a:ext>
            </a:extLst>
          </p:cNvPr>
          <p:cNvSpPr/>
          <p:nvPr/>
        </p:nvSpPr>
        <p:spPr>
          <a:xfrm>
            <a:off x="3812697" y="2040280"/>
            <a:ext cx="183314" cy="1465789"/>
          </a:xfrm>
          <a:prstGeom prst="leftBrace">
            <a:avLst>
              <a:gd name="adj1" fmla="val 161353"/>
              <a:gd name="adj2" fmla="val 6489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74E8180-18DF-9B3D-7E0D-287FFAB14AF4}"/>
              </a:ext>
            </a:extLst>
          </p:cNvPr>
          <p:cNvSpPr txBox="1"/>
          <p:nvPr/>
        </p:nvSpPr>
        <p:spPr>
          <a:xfrm>
            <a:off x="3897689" y="2040281"/>
            <a:ext cx="2337654" cy="1400383"/>
          </a:xfrm>
          <a:prstGeom prst="rect">
            <a:avLst/>
          </a:prstGeom>
          <a:noFill/>
          <a:ln w="19050">
            <a:noFill/>
            <a:prstDash val="sysDot"/>
          </a:ln>
        </p:spPr>
        <p:txBody>
          <a:bodyPr wrap="square">
            <a:spAutoFit/>
          </a:bodyPr>
          <a:lstStyle/>
          <a:p>
            <a:pPr lvl="0"/>
            <a:r>
              <a:rPr lang="en-US" sz="1700" noProof="0"/>
              <a:t>Logistic Regression</a:t>
            </a:r>
          </a:p>
          <a:p>
            <a:pPr lvl="0"/>
            <a:endParaRPr lang="en-US" sz="1700" noProof="0"/>
          </a:p>
          <a:p>
            <a:pPr lvl="0"/>
            <a:r>
              <a:rPr lang="en-US" sz="1700" noProof="0"/>
              <a:t>Support Vector Machine</a:t>
            </a:r>
          </a:p>
          <a:p>
            <a:pPr lvl="0"/>
            <a:endParaRPr lang="en-US" sz="1700" noProof="0"/>
          </a:p>
          <a:p>
            <a:pPr lvl="0"/>
            <a:r>
              <a:rPr lang="en-US" sz="1700" noProof="0"/>
              <a:t>Decision Tree</a:t>
            </a:r>
          </a:p>
        </p:txBody>
      </p:sp>
      <p:cxnSp>
        <p:nvCxnSpPr>
          <p:cNvPr id="10" name="Conexão em Ângulos Retos 9">
            <a:extLst>
              <a:ext uri="{FF2B5EF4-FFF2-40B4-BE49-F238E27FC236}">
                <a16:creationId xmlns:a16="http://schemas.microsoft.com/office/drawing/2014/main" id="{A87FCB6D-7A13-E0A1-EEA1-63B211F7B8AB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2743200" y="2991489"/>
            <a:ext cx="1069497" cy="514580"/>
          </a:xfrm>
          <a:prstGeom prst="bentConnector3">
            <a:avLst/>
          </a:prstGeom>
          <a:ln w="1270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43D78ED-AA88-34BB-1A26-3CE2C860FEC9}"/>
              </a:ext>
            </a:extLst>
          </p:cNvPr>
          <p:cNvSpPr txBox="1"/>
          <p:nvPr/>
        </p:nvSpPr>
        <p:spPr>
          <a:xfrm>
            <a:off x="4288204" y="4242358"/>
            <a:ext cx="19094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600" i="1" noProof="0"/>
              <a:t>Precision</a:t>
            </a:r>
          </a:p>
          <a:p>
            <a:pPr lvl="0"/>
            <a:r>
              <a:rPr lang="en-US" sz="1600" i="1" noProof="0"/>
              <a:t>Recall</a:t>
            </a:r>
          </a:p>
          <a:p>
            <a:pPr lvl="0"/>
            <a:r>
              <a:rPr lang="en-US" sz="1600" i="1" noProof="0"/>
              <a:t>F1-Score</a:t>
            </a:r>
          </a:p>
          <a:p>
            <a:pPr lvl="0"/>
            <a:r>
              <a:rPr lang="en-US" sz="1600" i="1" noProof="0"/>
              <a:t>Accuracy</a:t>
            </a:r>
          </a:p>
          <a:p>
            <a:pPr lvl="0"/>
            <a:r>
              <a:rPr lang="en-US" sz="1600" i="1" noProof="0"/>
              <a:t>Learning Curve</a:t>
            </a:r>
          </a:p>
          <a:p>
            <a:pPr lvl="0"/>
            <a:r>
              <a:rPr lang="en-US" sz="1600" i="1" noProof="0"/>
              <a:t>Confusion Matrix</a:t>
            </a:r>
          </a:p>
        </p:txBody>
      </p:sp>
      <p:sp>
        <p:nvSpPr>
          <p:cNvPr id="14" name="Chaveta à Esquerda 13">
            <a:extLst>
              <a:ext uri="{FF2B5EF4-FFF2-40B4-BE49-F238E27FC236}">
                <a16:creationId xmlns:a16="http://schemas.microsoft.com/office/drawing/2014/main" id="{89B00D52-06FB-87ED-DD50-22412FADA8D6}"/>
              </a:ext>
            </a:extLst>
          </p:cNvPr>
          <p:cNvSpPr/>
          <p:nvPr/>
        </p:nvSpPr>
        <p:spPr>
          <a:xfrm>
            <a:off x="4197348" y="4340415"/>
            <a:ext cx="152400" cy="1393188"/>
          </a:xfrm>
          <a:prstGeom prst="leftBrace">
            <a:avLst>
              <a:gd name="adj1" fmla="val 16135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Conexão em Ângulos Retos 16">
            <a:extLst>
              <a:ext uri="{FF2B5EF4-FFF2-40B4-BE49-F238E27FC236}">
                <a16:creationId xmlns:a16="http://schemas.microsoft.com/office/drawing/2014/main" id="{AD087533-A53D-784F-101B-9058B1FD7A84}"/>
              </a:ext>
            </a:extLst>
          </p:cNvPr>
          <p:cNvCxnSpPr>
            <a:cxnSpLocks/>
          </p:cNvCxnSpPr>
          <p:nvPr/>
        </p:nvCxnSpPr>
        <p:spPr>
          <a:xfrm>
            <a:off x="2614411" y="4840865"/>
            <a:ext cx="1582937" cy="196144"/>
          </a:xfrm>
          <a:prstGeom prst="bentConnector3">
            <a:avLst/>
          </a:prstGeom>
          <a:ln w="1270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2389CB4-1529-90E4-ECCF-328FA5CF2899}"/>
              </a:ext>
            </a:extLst>
          </p:cNvPr>
          <p:cNvSpPr txBox="1"/>
          <p:nvPr/>
        </p:nvSpPr>
        <p:spPr>
          <a:xfrm>
            <a:off x="3929909" y="1418604"/>
            <a:ext cx="1719700" cy="523220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dashDot"/>
          </a:ln>
        </p:spPr>
        <p:txBody>
          <a:bodyPr wrap="square">
            <a:spAutoFit/>
          </a:bodyPr>
          <a:lstStyle/>
          <a:p>
            <a:pPr lvl="0"/>
            <a:r>
              <a:rPr lang="en-US" sz="1400" i="1" noProof="0"/>
              <a:t>train_test_split</a:t>
            </a:r>
          </a:p>
          <a:p>
            <a:pPr lvl="0"/>
            <a:r>
              <a:rPr lang="en-US" sz="1400" i="1" noProof="0"/>
              <a:t>RandomizedSearchCV</a:t>
            </a:r>
          </a:p>
        </p:txBody>
      </p:sp>
    </p:spTree>
    <p:extLst>
      <p:ext uri="{BB962C8B-B14F-4D97-AF65-F5344CB8AC3E}">
        <p14:creationId xmlns:p14="http://schemas.microsoft.com/office/powerpoint/2010/main" val="919213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913A9-1A81-FD59-D84C-2EF04C5B3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DCE9DE-0711-3103-8735-34199F443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84B5C-D501-6FCB-30B9-3D28DF09F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noProof="0" smtClean="0"/>
              <a:pPr/>
              <a:t>7</a:t>
            </a:fld>
            <a:endParaRPr lang="en-US" noProof="0"/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7544467-53A8-73F4-80F3-C552A610E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15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0D36-3B96-DC57-A0DD-BE652EBA3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US" noProof="0"/>
              <a:t>RAW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A21D0-0A00-D54E-7AB4-C3630F795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noProof="0"/>
              <a:t>Swimming club CAPGE</a:t>
            </a:r>
          </a:p>
          <a:p>
            <a:pPr algn="just">
              <a:lnSpc>
                <a:spcPct val="150000"/>
              </a:lnSpc>
            </a:pPr>
            <a:r>
              <a:rPr lang="en-US" noProof="0"/>
              <a:t>Season 2019/2020</a:t>
            </a:r>
          </a:p>
          <a:p>
            <a:pPr algn="just">
              <a:lnSpc>
                <a:spcPct val="150000"/>
              </a:lnSpc>
            </a:pPr>
            <a:r>
              <a:rPr lang="en-US" noProof="0"/>
              <a:t>7 athletes</a:t>
            </a:r>
          </a:p>
          <a:p>
            <a:pPr algn="just">
              <a:lnSpc>
                <a:spcPct val="150000"/>
              </a:lnSpc>
            </a:pPr>
            <a:r>
              <a:rPr lang="en-US" noProof="0"/>
              <a:t>11 different metrics</a:t>
            </a:r>
          </a:p>
          <a:p>
            <a:pPr algn="just">
              <a:lnSpc>
                <a:spcPct val="150000"/>
              </a:lnSpc>
            </a:pPr>
            <a:r>
              <a:rPr lang="en-US" noProof="0"/>
              <a:t>Around 200 obs. per athlete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BEBD03-E4CE-4B72-8DF2-6E737BDDF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221359-7E5B-428B-8817-A7C510427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BB30582-43AD-66B8-FD88-330CDC352F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" t="172" r="25411" b="172"/>
          <a:stretch/>
        </p:blipFill>
        <p:spPr>
          <a:xfrm>
            <a:off x="4657802" y="1128683"/>
            <a:ext cx="6558192" cy="46006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AA12E-3DFE-F0B7-1919-DA7A8F379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 noProof="0"/>
          </a:p>
        </p:txBody>
      </p:sp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710DE1D4-CA7E-54FE-5C2E-57CD74C64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947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CB85E-83FB-5865-5EAA-EF35E723F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structured data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6E389C5-E760-3DE2-8730-F3A111729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31" y="2630793"/>
            <a:ext cx="8667738" cy="326251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BA5104-2CFC-0AE9-6913-D0B19296D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noProof="0" smtClean="0"/>
              <a:t>9</a:t>
            </a:fld>
            <a:endParaRPr lang="en-US" noProof="0"/>
          </a:p>
        </p:txBody>
      </p:sp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E58F0EA-2961-D8FF-0EE0-2E91A86BA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57" y="6057099"/>
            <a:ext cx="1785522" cy="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1035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0</TotalTime>
  <Words>484</Words>
  <Application>Microsoft Macintosh PowerPoint</Application>
  <PresentationFormat>Widescreen</PresentationFormat>
  <Paragraphs>103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Aptos</vt:lpstr>
      <vt:lpstr>Arial</vt:lpstr>
      <vt:lpstr>Gill Sans MT</vt:lpstr>
      <vt:lpstr>Parcel</vt:lpstr>
      <vt:lpstr>Fatigue Monitoring &amp; Injury Prevention in Elite Swimmers</vt:lpstr>
      <vt:lpstr>CONTENTS</vt:lpstr>
      <vt:lpstr>Project Overview</vt:lpstr>
      <vt:lpstr>The Problem</vt:lpstr>
      <vt:lpstr>PowerPoint Presentation</vt:lpstr>
      <vt:lpstr>Methodology</vt:lpstr>
      <vt:lpstr>Data Analysis</vt:lpstr>
      <vt:lpstr>RAW DATA</vt:lpstr>
      <vt:lpstr>structured data</vt:lpstr>
      <vt:lpstr>Feature engineering</vt:lpstr>
      <vt:lpstr>Overcoming Data Challenges</vt:lpstr>
      <vt:lpstr>Feature Selection</vt:lpstr>
      <vt:lpstr>Machine learning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Analysis</vt:lpstr>
      <vt:lpstr>PowerPoint Presentation</vt:lpstr>
      <vt:lpstr>Performance Metrics</vt:lpstr>
      <vt:lpstr>Decision Boundaries</vt:lpstr>
      <vt:lpstr>Literature Benchmark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Hugo C. Veríssimo</dc:creator>
  <cp:lastModifiedBy>Hugo Veríssimo</cp:lastModifiedBy>
  <cp:revision>1</cp:revision>
  <cp:lastPrinted>2024-11-27T20:42:40Z</cp:lastPrinted>
  <dcterms:created xsi:type="dcterms:W3CDTF">2024-11-25T18:10:10Z</dcterms:created>
  <dcterms:modified xsi:type="dcterms:W3CDTF">2024-11-27T21:38:24Z</dcterms:modified>
</cp:coreProperties>
</file>